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70" r:id="rId4"/>
    <p:sldId id="261" r:id="rId5"/>
    <p:sldId id="274" r:id="rId6"/>
    <p:sldId id="272" r:id="rId7"/>
    <p:sldId id="275" r:id="rId8"/>
    <p:sldId id="273" r:id="rId9"/>
    <p:sldId id="276" r:id="rId10"/>
    <p:sldId id="277" r:id="rId11"/>
    <p:sldId id="264" r:id="rId12"/>
    <p:sldId id="278" r:id="rId13"/>
    <p:sldId id="27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erkmap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style val="18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1"/>
          <c:order val="0"/>
          <c:tx>
            <c:strRef>
              <c:f>Blad1!$B$1</c:f>
              <c:strCache>
                <c:ptCount val="1"/>
                <c:pt idx="0">
                  <c:v>Return on Investment % (year N)</c:v>
                </c:pt>
              </c:strCache>
            </c:strRef>
          </c:tx>
          <c:cat>
            <c:numRef>
              <c:f>Blad1!$A$2:$A$9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Blad1!$B$2:$B$9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50</c:v>
                </c:pt>
                <c:pt idx="5">
                  <c:v>49</c:v>
                </c:pt>
                <c:pt idx="6">
                  <c:v>48</c:v>
                </c:pt>
                <c:pt idx="7">
                  <c:v>48</c:v>
                </c:pt>
              </c:numCache>
            </c:numRef>
          </c:val>
        </c:ser>
        <c:shape val="cylinder"/>
        <c:axId val="63010688"/>
        <c:axId val="37867904"/>
        <c:axId val="0"/>
      </c:bar3DChart>
      <c:catAx>
        <c:axId val="63010688"/>
        <c:scaling>
          <c:orientation val="minMax"/>
        </c:scaling>
        <c:axPos val="b"/>
        <c:numFmt formatCode="General" sourceLinked="1"/>
        <c:tickLblPos val="nextTo"/>
        <c:crossAx val="37867904"/>
        <c:crosses val="autoZero"/>
        <c:auto val="1"/>
        <c:lblAlgn val="ctr"/>
        <c:lblOffset val="100"/>
      </c:catAx>
      <c:valAx>
        <c:axId val="37867904"/>
        <c:scaling>
          <c:orientation val="minMax"/>
        </c:scaling>
        <c:axPos val="l"/>
        <c:majorGridlines/>
        <c:numFmt formatCode="General" sourceLinked="1"/>
        <c:tickLblPos val="nextTo"/>
        <c:crossAx val="63010688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9217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625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0336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124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721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9543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3739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328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21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6066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3575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CC93-737C-4BC0-8B02-6174206FF31C}" type="datetimeFigureOut">
              <a:rPr lang="nl-NL" smtClean="0"/>
              <a:pPr/>
              <a:t>12-7-2013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7AB4-60E6-4CEA-BA19-D679D47655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21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Executive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Summary</a:t>
            </a:r>
            <a:endParaRPr lang="nl-NL" sz="17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594406" y="2646121"/>
            <a:ext cx="346114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A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unique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opportunity to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invest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in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sustainable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reforestation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producing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fuel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, food, (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cattle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) feed, and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sequestering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carbon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with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expected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ROI of 48%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after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5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years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. ROI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can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be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used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for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further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sustainable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investments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.</a:t>
            </a:r>
          </a:p>
          <a:p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nl-NL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nl-NL" sz="1200" b="1" dirty="0" smtClean="0"/>
          </a:p>
          <a:p>
            <a:endParaRPr lang="nl-NL" sz="1200" dirty="0" smtClean="0"/>
          </a:p>
          <a:p>
            <a:endParaRPr lang="nl-NL" sz="1200" dirty="0" smtClean="0"/>
          </a:p>
          <a:p>
            <a:r>
              <a:rPr lang="nl-NL" sz="1200" dirty="0" smtClean="0"/>
              <a:t>Bussum, May 2013</a:t>
            </a:r>
          </a:p>
          <a:p>
            <a:endParaRPr lang="nl-NL" sz="1200" dirty="0" smtClean="0"/>
          </a:p>
          <a:p>
            <a:r>
              <a:rPr lang="nl-NL" sz="1200" dirty="0" smtClean="0"/>
              <a:t>Reinier Bosman</a:t>
            </a:r>
          </a:p>
          <a:p>
            <a:r>
              <a:rPr lang="nl-NL" sz="1200" dirty="0" smtClean="0"/>
              <a:t>Director Project Operations</a:t>
            </a:r>
          </a:p>
          <a:p>
            <a:r>
              <a:rPr lang="nl-NL" sz="1200" dirty="0" smtClean="0"/>
              <a:t>World </a:t>
            </a:r>
            <a:r>
              <a:rPr lang="nl-NL" sz="1200" dirty="0" err="1" smtClean="0"/>
              <a:t>Sustainability</a:t>
            </a:r>
            <a:r>
              <a:rPr lang="nl-NL" sz="1200" dirty="0" smtClean="0"/>
              <a:t> Fund</a:t>
            </a:r>
          </a:p>
          <a:p>
            <a:r>
              <a:rPr lang="nl-NL" sz="1200" dirty="0" smtClean="0"/>
              <a:t>info@worldsustainabilityfund.nl</a:t>
            </a:r>
          </a:p>
          <a:p>
            <a:r>
              <a:rPr lang="nl-NL" sz="1200" dirty="0" smtClean="0"/>
              <a:t>Phone +31-(0)6-2423 5510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620000" y="914400"/>
            <a:ext cx="8743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 smtClean="0">
                <a:solidFill>
                  <a:schemeClr val="bg2">
                    <a:lumMod val="10000"/>
                  </a:schemeClr>
                </a:solidFill>
                <a:latin typeface="Constantia"/>
                <a:cs typeface="Constantia"/>
              </a:rPr>
              <a:t>WSF</a:t>
            </a:r>
            <a:r>
              <a:rPr lang="nl-NL" sz="2600" dirty="0" smtClean="0">
                <a:latin typeface="Constantia"/>
                <a:cs typeface="Constantia"/>
              </a:rPr>
              <a:t>  </a:t>
            </a:r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Rwanda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BioFuel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Reforestation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Afbeelding 10" descr="Jatropha 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1379" y="3782924"/>
            <a:ext cx="3505199" cy="2346456"/>
          </a:xfrm>
          <a:prstGeom prst="rect">
            <a:avLst/>
          </a:prstGeom>
          <a:ln>
            <a:noFill/>
          </a:ln>
          <a:effectLst>
            <a:outerShdw blurRad="266700" dist="88900" dir="2700000" algn="br">
              <a:srgbClr val="000000">
                <a:alpha val="43000"/>
              </a:srgbClr>
            </a:outerShdw>
            <a:softEdge rad="112500"/>
          </a:effectLst>
        </p:spPr>
      </p:pic>
      <p:sp>
        <p:nvSpPr>
          <p:cNvPr id="13" name="Trapezium 12"/>
          <p:cNvSpPr/>
          <p:nvPr/>
        </p:nvSpPr>
        <p:spPr>
          <a:xfrm>
            <a:off x="5059060" y="6192699"/>
            <a:ext cx="3733800" cy="355036"/>
          </a:xfrm>
          <a:prstGeom prst="trapezoid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1000"/>
                </a:schemeClr>
              </a:gs>
              <a:gs pos="80000">
                <a:schemeClr val="accent1">
                  <a:shade val="93000"/>
                  <a:satMod val="130000"/>
                  <a:alpha val="21000"/>
                </a:schemeClr>
              </a:gs>
              <a:gs pos="100000">
                <a:schemeClr val="accent1">
                  <a:shade val="94000"/>
                  <a:satMod val="135000"/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sz="1200" dirty="0" smtClean="0"/>
              <a:t>*  </a:t>
            </a:r>
            <a:r>
              <a:rPr lang="nl-NL" sz="1200" dirty="0" err="1" smtClean="0"/>
              <a:t>Pic’s</a:t>
            </a:r>
            <a:r>
              <a:rPr lang="nl-NL" sz="1200" dirty="0" smtClean="0"/>
              <a:t> are </a:t>
            </a:r>
            <a:r>
              <a:rPr lang="nl-NL" sz="1200" dirty="0" err="1" smtClean="0"/>
              <a:t>from</a:t>
            </a:r>
            <a:r>
              <a:rPr lang="nl-NL" sz="1200" dirty="0" smtClean="0"/>
              <a:t> </a:t>
            </a:r>
            <a:r>
              <a:rPr lang="nl-NL" sz="1200" dirty="0" err="1" smtClean="0"/>
              <a:t>Jathropa</a:t>
            </a:r>
            <a:r>
              <a:rPr lang="nl-NL" sz="1200" dirty="0" smtClean="0"/>
              <a:t>, a </a:t>
            </a:r>
            <a:r>
              <a:rPr lang="nl-NL" sz="1200" dirty="0" err="1" smtClean="0"/>
              <a:t>similar</a:t>
            </a:r>
            <a:r>
              <a:rPr lang="nl-NL" sz="1200" dirty="0" smtClean="0"/>
              <a:t> </a:t>
            </a:r>
            <a:r>
              <a:rPr lang="nl-NL" sz="1200" dirty="0" err="1" smtClean="0"/>
              <a:t>but</a:t>
            </a:r>
            <a:r>
              <a:rPr lang="nl-NL" sz="1200" dirty="0" smtClean="0"/>
              <a:t> different tree</a:t>
            </a:r>
            <a:endParaRPr lang="nl-NL" sz="1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983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/>
            </a: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WSF offers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smtClean="0">
                <a:solidFill>
                  <a:srgbClr val="4F6228"/>
                </a:solidFill>
              </a:rPr>
              <a:t>WSF, partner in Sustainability </a:t>
            </a:r>
            <a:endParaRPr lang="nl-NL" sz="1700" dirty="0">
              <a:solidFill>
                <a:srgbClr val="4F6228"/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685801" y="2667000"/>
            <a:ext cx="4102223" cy="367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The World Sustainability Fund offers a </a:t>
            </a:r>
            <a:r>
              <a:rPr lang="nl-NL" sz="1200" b="1" dirty="0" err="1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trategy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Toolkit</a:t>
            </a: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To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realize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Sustainability and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empower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Local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Population</a:t>
            </a: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Unprecedented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Economic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Profits</a:t>
            </a: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Investments</a:t>
            </a:r>
            <a:r>
              <a:rPr lang="nl-NL" sz="1200" dirty="0" smtClean="0"/>
              <a:t> </a:t>
            </a:r>
            <a:r>
              <a:rPr lang="nl-NL" sz="1200" dirty="0" err="1" smtClean="0"/>
              <a:t>earned</a:t>
            </a:r>
            <a:r>
              <a:rPr lang="nl-NL" sz="1200" dirty="0" smtClean="0"/>
              <a:t> back </a:t>
            </a:r>
            <a:r>
              <a:rPr lang="nl-NL" sz="1200" smtClean="0"/>
              <a:t>in </a:t>
            </a:r>
            <a:r>
              <a:rPr lang="nl-NL" sz="1200" smtClean="0"/>
              <a:t>5-8 </a:t>
            </a:r>
            <a:r>
              <a:rPr lang="nl-NL" sz="1200" dirty="0" err="1" smtClean="0"/>
              <a:t>years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Project </a:t>
            </a:r>
            <a:r>
              <a:rPr lang="nl-NL" sz="1200" dirty="0" err="1" smtClean="0"/>
              <a:t>start-up</a:t>
            </a:r>
            <a:r>
              <a:rPr lang="nl-NL" sz="1200" dirty="0" smtClean="0"/>
              <a:t> </a:t>
            </a:r>
            <a:r>
              <a:rPr lang="nl-NL" sz="1200" dirty="0" err="1" smtClean="0"/>
              <a:t>based</a:t>
            </a:r>
            <a:r>
              <a:rPr lang="nl-NL" sz="1200" dirty="0" smtClean="0"/>
              <a:t> </a:t>
            </a:r>
            <a:r>
              <a:rPr lang="nl-NL" sz="1200" dirty="0" err="1" smtClean="0"/>
              <a:t>on</a:t>
            </a:r>
            <a:r>
              <a:rPr lang="nl-NL" sz="1200" dirty="0" smtClean="0"/>
              <a:t> </a:t>
            </a:r>
            <a:r>
              <a:rPr lang="nl-NL" sz="1200" dirty="0" err="1" smtClean="0"/>
              <a:t>interest-free</a:t>
            </a:r>
            <a:r>
              <a:rPr lang="nl-NL" sz="1200" dirty="0" smtClean="0"/>
              <a:t> </a:t>
            </a:r>
            <a:r>
              <a:rPr lang="nl-NL" sz="1200" dirty="0" err="1" smtClean="0"/>
              <a:t>loans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World-wide</a:t>
            </a:r>
            <a:r>
              <a:rPr lang="nl-NL" sz="1200" dirty="0" smtClean="0"/>
              <a:t> </a:t>
            </a:r>
            <a:r>
              <a:rPr lang="nl-NL" sz="1200" dirty="0" err="1" smtClean="0"/>
              <a:t>network</a:t>
            </a:r>
            <a:r>
              <a:rPr lang="nl-NL" sz="1200" dirty="0" smtClean="0"/>
              <a:t> of green </a:t>
            </a:r>
            <a:r>
              <a:rPr lang="nl-NL" sz="1200" dirty="0" err="1" smtClean="0"/>
              <a:t>investors</a:t>
            </a:r>
            <a:r>
              <a:rPr lang="nl-NL" sz="1200" dirty="0" smtClean="0"/>
              <a:t> and </a:t>
            </a:r>
            <a:r>
              <a:rPr lang="nl-NL" sz="1200" dirty="0" err="1" smtClean="0"/>
              <a:t>industry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</a:rPr>
              <a:t>Highly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connected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with</a:t>
            </a:r>
            <a:r>
              <a:rPr lang="nl-NL" sz="1200" dirty="0" smtClean="0">
                <a:solidFill>
                  <a:srgbClr val="000000"/>
                </a:solidFill>
              </a:rPr>
              <a:t> UN and </a:t>
            </a:r>
            <a:r>
              <a:rPr lang="nl-NL" sz="1200" dirty="0" err="1" smtClean="0">
                <a:solidFill>
                  <a:srgbClr val="000000"/>
                </a:solidFill>
              </a:rPr>
              <a:t>global</a:t>
            </a:r>
            <a:r>
              <a:rPr lang="nl-NL" sz="1200" dirty="0" smtClean="0">
                <a:solidFill>
                  <a:srgbClr val="000000"/>
                </a:solidFill>
              </a:rPr>
              <a:t> level </a:t>
            </a:r>
            <a:r>
              <a:rPr lang="nl-NL" sz="1200" dirty="0" err="1" smtClean="0">
                <a:solidFill>
                  <a:srgbClr val="000000"/>
                </a:solidFill>
              </a:rPr>
              <a:t>decisionmakers</a:t>
            </a:r>
            <a:endParaRPr lang="nl-NL" sz="12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</a:rPr>
              <a:t>Experienced</a:t>
            </a:r>
            <a:r>
              <a:rPr lang="nl-NL" sz="1200" dirty="0" smtClean="0">
                <a:solidFill>
                  <a:srgbClr val="000000"/>
                </a:solidFill>
              </a:rPr>
              <a:t> in </a:t>
            </a:r>
            <a:r>
              <a:rPr lang="nl-NL" sz="1200" dirty="0" err="1" smtClean="0">
                <a:solidFill>
                  <a:srgbClr val="000000"/>
                </a:solidFill>
              </a:rPr>
              <a:t>highly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accelerated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global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roll-out</a:t>
            </a:r>
            <a:endParaRPr lang="nl-NL" sz="12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</a:rPr>
              <a:t>Unprecedented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highly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economically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profitable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</a:p>
          <a:p>
            <a:pPr marL="265113" lvl="0">
              <a:lnSpc>
                <a:spcPct val="150000"/>
              </a:lnSpc>
            </a:pPr>
            <a:r>
              <a:rPr lang="nl-NL" sz="1200" dirty="0" smtClean="0">
                <a:solidFill>
                  <a:srgbClr val="000000"/>
                </a:solidFill>
              </a:rPr>
              <a:t>green </a:t>
            </a:r>
            <a:r>
              <a:rPr lang="nl-NL" sz="1200" dirty="0" err="1" smtClean="0">
                <a:solidFill>
                  <a:srgbClr val="000000"/>
                </a:solidFill>
              </a:rPr>
              <a:t>projects</a:t>
            </a:r>
            <a:endParaRPr lang="nl-NL" sz="12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endParaRPr lang="nl-NL" sz="1200" dirty="0" smtClean="0">
              <a:solidFill>
                <a:srgbClr val="000000"/>
              </a:solidFill>
            </a:endParaRPr>
          </a:p>
        </p:txBody>
      </p:sp>
      <p:pic>
        <p:nvPicPr>
          <p:cNvPr id="9" name="Afbeelding 8" descr="Lush plateau china John L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134110"/>
            <a:ext cx="3360026" cy="1885429"/>
          </a:xfrm>
          <a:prstGeom prst="rect">
            <a:avLst/>
          </a:prstGeom>
          <a:ln>
            <a:noFill/>
          </a:ln>
          <a:effectLst>
            <a:outerShdw blurRad="266700" dist="88900" dir="2700000">
              <a:srgbClr val="000000">
                <a:alpha val="43000"/>
              </a:srgbClr>
            </a:outerShdw>
            <a:softEdge rad="112500"/>
          </a:effectLst>
        </p:spPr>
      </p:pic>
      <p:sp>
        <p:nvSpPr>
          <p:cNvPr id="10" name="Trapezium 9"/>
          <p:cNvSpPr/>
          <p:nvPr/>
        </p:nvSpPr>
        <p:spPr>
          <a:xfrm>
            <a:off x="4992487" y="6139437"/>
            <a:ext cx="3352800" cy="355036"/>
          </a:xfrm>
          <a:prstGeom prst="trapezoid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1000"/>
                </a:schemeClr>
              </a:gs>
              <a:gs pos="80000">
                <a:schemeClr val="accent1">
                  <a:shade val="93000"/>
                  <a:satMod val="130000"/>
                  <a:alpha val="21000"/>
                </a:schemeClr>
              </a:gs>
              <a:gs pos="100000">
                <a:schemeClr val="accent1">
                  <a:shade val="94000"/>
                  <a:satMod val="135000"/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200" dirty="0" smtClean="0"/>
              <a:t>The Löss plateau, China, </a:t>
            </a:r>
            <a:r>
              <a:rPr lang="nl-NL" sz="1200" dirty="0" err="1" smtClean="0"/>
              <a:t>after</a:t>
            </a:r>
            <a:r>
              <a:rPr lang="nl-NL" sz="1200" dirty="0" smtClean="0"/>
              <a:t> </a:t>
            </a:r>
            <a:r>
              <a:rPr lang="nl-NL" sz="1200" dirty="0" err="1" smtClean="0"/>
              <a:t>reforestation</a:t>
            </a:r>
            <a:endParaRPr lang="nl-NL" sz="1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2900" dirty="0" smtClean="0">
                <a:solidFill>
                  <a:schemeClr val="bg1"/>
                </a:solidFill>
              </a:rPr>
              <a:t/>
            </a:r>
            <a:br>
              <a:rPr lang="nl-NL" sz="2900" dirty="0" smtClean="0">
                <a:solidFill>
                  <a:schemeClr val="bg1"/>
                </a:solidFill>
              </a:rPr>
            </a:br>
            <a:r>
              <a:rPr lang="nl-NL" sz="29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Opportunities</a:t>
            </a:r>
            <a:r>
              <a:rPr lang="nl-NL" sz="29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nl-NL" sz="29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for</a:t>
            </a:r>
            <a:r>
              <a:rPr lang="nl-NL" sz="29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nl-NL" sz="29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Rwandan</a:t>
            </a:r>
            <a:r>
              <a:rPr lang="nl-NL" sz="29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nl-NL" sz="29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Reforestation</a:t>
            </a:r>
            <a:endParaRPr lang="nl-NL" sz="29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lnSpcReduction="10000"/>
          </a:bodyPr>
          <a:lstStyle/>
          <a:p>
            <a:pPr algn="ctr">
              <a:buNone/>
            </a:pP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Interconnections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, jobs,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food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, private sector,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skills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, green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economy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, carbon,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erosion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financial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 flow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142601"/>
            <a:ext cx="3347432" cy="1812116"/>
          </a:xfrm>
          <a:prstGeom prst="rect">
            <a:avLst/>
          </a:prstGeom>
          <a:ln>
            <a:noFill/>
          </a:ln>
          <a:effectLst>
            <a:outerShdw blurRad="266700" dist="88900" dir="2700000">
              <a:srgbClr val="000000">
                <a:alpha val="43000"/>
              </a:srgbClr>
            </a:outerShdw>
            <a:softEdge rad="112500"/>
          </a:effectLst>
        </p:spPr>
      </p:pic>
      <p:sp>
        <p:nvSpPr>
          <p:cNvPr id="11" name="Tekstvak 10"/>
          <p:cNvSpPr txBox="1"/>
          <p:nvPr/>
        </p:nvSpPr>
        <p:spPr>
          <a:xfrm>
            <a:off x="685799" y="2514600"/>
            <a:ext cx="6408711" cy="367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Opportunities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Rwanda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Reforestation</a:t>
            </a: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Biofuel</a:t>
            </a:r>
            <a:r>
              <a:rPr lang="nl-NL" sz="1200" dirty="0" smtClean="0"/>
              <a:t> is 100% carbon </a:t>
            </a:r>
            <a:r>
              <a:rPr lang="nl-NL" sz="1200" dirty="0" err="1" smtClean="0"/>
              <a:t>neutral</a:t>
            </a:r>
            <a:r>
              <a:rPr lang="nl-NL" sz="1200" dirty="0" smtClean="0"/>
              <a:t> </a:t>
            </a:r>
            <a:r>
              <a:rPr lang="nl-NL" sz="1200" dirty="0" err="1" smtClean="0"/>
              <a:t>renewable</a:t>
            </a:r>
            <a:r>
              <a:rPr lang="nl-NL" sz="1200" dirty="0" smtClean="0"/>
              <a:t> </a:t>
            </a:r>
            <a:r>
              <a:rPr lang="nl-NL" sz="1200" dirty="0" err="1" smtClean="0"/>
              <a:t>energy</a:t>
            </a:r>
            <a:r>
              <a:rPr lang="nl-NL" sz="1200" dirty="0" smtClean="0"/>
              <a:t> </a:t>
            </a:r>
            <a:r>
              <a:rPr lang="nl-NL" sz="1200" dirty="0" err="1" smtClean="0"/>
              <a:t>source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own</a:t>
            </a:r>
            <a:r>
              <a:rPr lang="nl-NL" sz="1200" dirty="0" smtClean="0"/>
              <a:t> </a:t>
            </a:r>
            <a:r>
              <a:rPr lang="nl-NL" sz="1200" dirty="0" err="1" smtClean="0"/>
              <a:t>use</a:t>
            </a:r>
            <a:r>
              <a:rPr lang="nl-NL" sz="1200" dirty="0" smtClean="0"/>
              <a:t> </a:t>
            </a:r>
            <a:r>
              <a:rPr lang="nl-NL" sz="1200" dirty="0" err="1" smtClean="0"/>
              <a:t>or</a:t>
            </a:r>
            <a:r>
              <a:rPr lang="nl-NL" sz="1200" dirty="0" smtClean="0"/>
              <a:t> export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Build</a:t>
            </a:r>
            <a:r>
              <a:rPr lang="nl-NL" sz="1200" dirty="0" smtClean="0"/>
              <a:t> a </a:t>
            </a:r>
            <a:r>
              <a:rPr lang="nl-NL" sz="1200" dirty="0" err="1" smtClean="0"/>
              <a:t>refinery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the </a:t>
            </a:r>
            <a:r>
              <a:rPr lang="nl-NL" sz="1200" dirty="0" err="1" smtClean="0"/>
              <a:t>biofuel</a:t>
            </a:r>
            <a:r>
              <a:rPr lang="nl-NL" sz="1200" dirty="0" smtClean="0"/>
              <a:t> </a:t>
            </a:r>
            <a:r>
              <a:rPr lang="nl-NL" sz="1200" dirty="0" err="1" smtClean="0"/>
              <a:t>production</a:t>
            </a:r>
            <a:r>
              <a:rPr lang="nl-NL" sz="1200" dirty="0" smtClean="0"/>
              <a:t> (WSF): jobs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Train </a:t>
            </a:r>
            <a:r>
              <a:rPr lang="nl-NL" sz="1200" dirty="0" err="1" smtClean="0"/>
              <a:t>locals</a:t>
            </a:r>
            <a:r>
              <a:rPr lang="nl-NL" sz="1200" dirty="0" smtClean="0"/>
              <a:t> in </a:t>
            </a:r>
            <a:r>
              <a:rPr lang="nl-NL" sz="1200" dirty="0" err="1" smtClean="0"/>
              <a:t>sustainable</a:t>
            </a:r>
            <a:r>
              <a:rPr lang="nl-NL" sz="1200" dirty="0" smtClean="0"/>
              <a:t> </a:t>
            </a:r>
            <a:r>
              <a:rPr lang="nl-NL" sz="1200" dirty="0" err="1" smtClean="0"/>
              <a:t>agroforest</a:t>
            </a:r>
            <a:r>
              <a:rPr lang="nl-NL" sz="1200" dirty="0" smtClean="0"/>
              <a:t> </a:t>
            </a:r>
            <a:r>
              <a:rPr lang="nl-NL" sz="1200" dirty="0" err="1" smtClean="0"/>
              <a:t>farming</a:t>
            </a:r>
            <a:r>
              <a:rPr lang="nl-NL" sz="1200" dirty="0" smtClean="0"/>
              <a:t> and </a:t>
            </a:r>
            <a:r>
              <a:rPr lang="nl-NL" sz="1200" dirty="0" err="1" smtClean="0"/>
              <a:t>permaculture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Provide </a:t>
            </a:r>
            <a:r>
              <a:rPr lang="nl-NL" sz="1200" dirty="0" err="1" smtClean="0"/>
              <a:t>farming</a:t>
            </a:r>
            <a:r>
              <a:rPr lang="nl-NL" sz="1200" dirty="0" smtClean="0"/>
              <a:t> jobs to </a:t>
            </a:r>
            <a:r>
              <a:rPr lang="nl-NL" sz="1200" dirty="0" err="1" smtClean="0"/>
              <a:t>locals</a:t>
            </a:r>
            <a:r>
              <a:rPr lang="nl-NL" sz="1200" dirty="0" smtClean="0"/>
              <a:t>, start in blue/red </a:t>
            </a:r>
            <a:r>
              <a:rPr lang="nl-NL" sz="1200" dirty="0" err="1" smtClean="0"/>
              <a:t>poorest</a:t>
            </a:r>
            <a:r>
              <a:rPr lang="nl-NL" sz="1200" dirty="0" smtClean="0"/>
              <a:t> </a:t>
            </a:r>
            <a:r>
              <a:rPr lang="nl-NL" sz="1200" dirty="0" err="1" smtClean="0"/>
              <a:t>province</a:t>
            </a:r>
            <a:r>
              <a:rPr lang="nl-NL" sz="1200" dirty="0" smtClean="0"/>
              <a:t>(s)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Establish</a:t>
            </a:r>
            <a:r>
              <a:rPr lang="nl-NL" sz="1200" dirty="0" smtClean="0"/>
              <a:t> </a:t>
            </a:r>
            <a:r>
              <a:rPr lang="nl-NL" sz="1200" dirty="0" err="1" smtClean="0"/>
              <a:t>African</a:t>
            </a:r>
            <a:r>
              <a:rPr lang="nl-NL" sz="1200" dirty="0" smtClean="0"/>
              <a:t> Sustainability </a:t>
            </a:r>
            <a:r>
              <a:rPr lang="nl-NL" sz="1200" dirty="0" err="1" smtClean="0"/>
              <a:t>Technology</a:t>
            </a:r>
            <a:r>
              <a:rPr lang="nl-NL" sz="1200" dirty="0" smtClean="0"/>
              <a:t> Showcase Center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Establish</a:t>
            </a:r>
            <a:r>
              <a:rPr lang="nl-NL" sz="1200" dirty="0" smtClean="0"/>
              <a:t> </a:t>
            </a:r>
            <a:r>
              <a:rPr lang="nl-NL" sz="1200" dirty="0" err="1" smtClean="0"/>
              <a:t>African</a:t>
            </a:r>
            <a:r>
              <a:rPr lang="nl-NL" sz="1200" dirty="0" smtClean="0"/>
              <a:t> </a:t>
            </a:r>
            <a:r>
              <a:rPr lang="nl-NL" sz="1200" dirty="0" err="1" smtClean="0"/>
              <a:t>Permaculture</a:t>
            </a:r>
            <a:r>
              <a:rPr lang="nl-NL" sz="1200" dirty="0" smtClean="0"/>
              <a:t> </a:t>
            </a:r>
            <a:r>
              <a:rPr lang="nl-NL" sz="1200" dirty="0" err="1" smtClean="0"/>
              <a:t>Knowledge</a:t>
            </a:r>
            <a:r>
              <a:rPr lang="nl-NL" sz="1200" dirty="0" smtClean="0"/>
              <a:t> Training Center</a:t>
            </a:r>
            <a:endParaRPr lang="nl-NL" sz="12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Train </a:t>
            </a:r>
            <a:r>
              <a:rPr lang="nl-NL" sz="1200" dirty="0" err="1" smtClean="0"/>
              <a:t>women</a:t>
            </a:r>
            <a:r>
              <a:rPr lang="nl-NL" sz="1200" dirty="0" smtClean="0"/>
              <a:t> in </a:t>
            </a:r>
            <a:r>
              <a:rPr lang="nl-NL" sz="1200" dirty="0" err="1" smtClean="0"/>
              <a:t>permaculture</a:t>
            </a:r>
            <a:r>
              <a:rPr lang="nl-NL" sz="1200" dirty="0" smtClean="0"/>
              <a:t> </a:t>
            </a:r>
            <a:r>
              <a:rPr lang="nl-NL" sz="1200" dirty="0" err="1" smtClean="0"/>
              <a:t>skills</a:t>
            </a:r>
            <a:r>
              <a:rPr lang="nl-NL" sz="1200" dirty="0" smtClean="0"/>
              <a:t> at </a:t>
            </a:r>
            <a:r>
              <a:rPr lang="nl-NL" sz="1200" dirty="0" err="1" smtClean="0"/>
              <a:t>no</a:t>
            </a:r>
            <a:r>
              <a:rPr lang="nl-NL" sz="1200" dirty="0" smtClean="0"/>
              <a:t> </a:t>
            </a:r>
            <a:r>
              <a:rPr lang="nl-NL" sz="1200" dirty="0" err="1" smtClean="0"/>
              <a:t>cost</a:t>
            </a:r>
            <a:r>
              <a:rPr lang="nl-NL" sz="1200" dirty="0" smtClean="0"/>
              <a:t> </a:t>
            </a:r>
            <a:br>
              <a:rPr lang="nl-NL" sz="1200" dirty="0" smtClean="0"/>
            </a:br>
            <a:r>
              <a:rPr lang="nl-NL" sz="1200" dirty="0" err="1" smtClean="0"/>
              <a:t>Locals</a:t>
            </a:r>
            <a:r>
              <a:rPr lang="nl-NL" sz="1200" dirty="0" smtClean="0"/>
              <a:t> and internationals </a:t>
            </a:r>
            <a:r>
              <a:rPr lang="nl-NL" sz="1200" dirty="0" err="1" smtClean="0"/>
              <a:t>alike</a:t>
            </a:r>
            <a:r>
              <a:rPr lang="nl-NL" sz="1200" dirty="0" smtClean="0"/>
              <a:t> </a:t>
            </a:r>
            <a:r>
              <a:rPr lang="nl-NL" sz="1200" dirty="0" err="1" smtClean="0"/>
              <a:t>pay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the </a:t>
            </a:r>
            <a:r>
              <a:rPr lang="nl-NL" sz="1200" dirty="0" err="1" smtClean="0"/>
              <a:t>course</a:t>
            </a:r>
            <a:r>
              <a:rPr lang="nl-NL" sz="1200" dirty="0" smtClean="0"/>
              <a:t> </a:t>
            </a:r>
            <a:r>
              <a:rPr lang="nl-NL" sz="1200" dirty="0" err="1" smtClean="0"/>
              <a:t>with</a:t>
            </a:r>
            <a:r>
              <a:rPr lang="nl-NL" sz="1200" dirty="0" smtClean="0"/>
              <a:t> </a:t>
            </a:r>
            <a:r>
              <a:rPr lang="nl-NL" sz="1200" dirty="0" err="1" smtClean="0"/>
              <a:t>labour</a:t>
            </a: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err="1" smtClean="0"/>
              <a:t>so</a:t>
            </a:r>
            <a:r>
              <a:rPr lang="nl-NL" sz="1200" dirty="0" smtClean="0"/>
              <a:t> </a:t>
            </a:r>
            <a:r>
              <a:rPr lang="nl-NL" sz="1200" dirty="0" err="1" smtClean="0"/>
              <a:t>nursery</a:t>
            </a:r>
            <a:r>
              <a:rPr lang="nl-NL" sz="1200" dirty="0" smtClean="0"/>
              <a:t> and tree planting </a:t>
            </a:r>
            <a:r>
              <a:rPr lang="nl-NL" sz="1200" dirty="0" err="1" smtClean="0"/>
              <a:t>could</a:t>
            </a:r>
            <a:r>
              <a:rPr lang="nl-NL" sz="1200" dirty="0" smtClean="0"/>
              <a:t> </a:t>
            </a:r>
            <a:r>
              <a:rPr lang="nl-NL" sz="1200" dirty="0" err="1" smtClean="0"/>
              <a:t>be</a:t>
            </a:r>
            <a:r>
              <a:rPr lang="nl-NL" sz="1200" dirty="0" smtClean="0"/>
              <a:t> at low </a:t>
            </a:r>
            <a:r>
              <a:rPr lang="nl-NL" sz="1200" dirty="0" err="1" smtClean="0"/>
              <a:t>costs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Use</a:t>
            </a:r>
            <a:r>
              <a:rPr lang="nl-NL" sz="1200" dirty="0" smtClean="0"/>
              <a:t> </a:t>
            </a:r>
            <a:r>
              <a:rPr lang="nl-NL" sz="1200" dirty="0" err="1" smtClean="0"/>
              <a:t>economic</a:t>
            </a:r>
            <a:r>
              <a:rPr lang="nl-NL" sz="1200" dirty="0" smtClean="0"/>
              <a:t> profits to </a:t>
            </a:r>
            <a:r>
              <a:rPr lang="nl-NL" sz="1200" dirty="0" err="1" smtClean="0"/>
              <a:t>further</a:t>
            </a:r>
            <a:r>
              <a:rPr lang="nl-NL" sz="1200" dirty="0" smtClean="0"/>
              <a:t> </a:t>
            </a:r>
            <a:r>
              <a:rPr lang="nl-NL" sz="1200" dirty="0" err="1" smtClean="0"/>
              <a:t>finance</a:t>
            </a:r>
            <a:r>
              <a:rPr lang="nl-NL" sz="1200" dirty="0" smtClean="0"/>
              <a:t> </a:t>
            </a:r>
            <a:r>
              <a:rPr lang="nl-NL" sz="1200" dirty="0" err="1" smtClean="0"/>
              <a:t>sustainabiility</a:t>
            </a:r>
            <a:r>
              <a:rPr lang="nl-NL" sz="1200" dirty="0" smtClean="0"/>
              <a:t> </a:t>
            </a:r>
            <a:r>
              <a:rPr lang="nl-NL" sz="1200" dirty="0" err="1" smtClean="0"/>
              <a:t>projects</a:t>
            </a:r>
            <a:r>
              <a:rPr lang="nl-NL" sz="1200" dirty="0" smtClean="0"/>
              <a:t>: </a:t>
            </a:r>
            <a:br>
              <a:rPr lang="nl-NL" sz="1200" dirty="0" smtClean="0"/>
            </a:br>
            <a:r>
              <a:rPr lang="nl-NL" sz="1200" dirty="0" smtClean="0"/>
              <a:t>safe drinkwater, </a:t>
            </a:r>
            <a:r>
              <a:rPr lang="nl-NL" sz="1200" dirty="0" err="1" smtClean="0"/>
              <a:t>roll</a:t>
            </a:r>
            <a:r>
              <a:rPr lang="nl-NL" sz="1200" dirty="0" smtClean="0"/>
              <a:t> these </a:t>
            </a:r>
            <a:r>
              <a:rPr lang="nl-NL" sz="1200" dirty="0" err="1" smtClean="0"/>
              <a:t>concepts</a:t>
            </a:r>
            <a:r>
              <a:rPr lang="nl-NL" sz="1200" dirty="0" smtClean="0"/>
              <a:t> out in Rwanda, </a:t>
            </a:r>
            <a:r>
              <a:rPr lang="nl-NL" sz="1200" dirty="0" err="1" smtClean="0"/>
              <a:t>etcetera</a:t>
            </a:r>
            <a:endParaRPr lang="nl-NL" sz="1200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762000" y="62484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smtClean="0">
                <a:solidFill>
                  <a:schemeClr val="bg1">
                    <a:lumMod val="65000"/>
                  </a:schemeClr>
                </a:solidFill>
              </a:rPr>
              <a:t>WSF offers to help set </a:t>
            </a:r>
            <a:r>
              <a:rPr lang="nl-NL" sz="1600" i="1" dirty="0" err="1" smtClean="0">
                <a:solidFill>
                  <a:schemeClr val="bg1">
                    <a:lumMod val="65000"/>
                  </a:schemeClr>
                </a:solidFill>
              </a:rPr>
              <a:t>this</a:t>
            </a:r>
            <a:r>
              <a:rPr lang="nl-NL" sz="1600" i="1" dirty="0" smtClean="0">
                <a:solidFill>
                  <a:schemeClr val="bg1">
                    <a:lumMod val="65000"/>
                  </a:schemeClr>
                </a:solidFill>
              </a:rPr>
              <a:t> up.</a:t>
            </a:r>
            <a:endParaRPr lang="nl-NL" sz="16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Rwanda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Implementation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Proposal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err="1" smtClean="0">
                <a:solidFill>
                  <a:srgbClr val="4F6228"/>
                </a:solidFill>
              </a:rPr>
              <a:t>Possible</a:t>
            </a:r>
            <a:r>
              <a:rPr lang="nl-NL" sz="1700" dirty="0" smtClean="0">
                <a:solidFill>
                  <a:srgbClr val="4F6228"/>
                </a:solidFill>
              </a:rPr>
              <a:t> </a:t>
            </a:r>
            <a:r>
              <a:rPr lang="nl-NL" sz="1700" dirty="0" err="1" smtClean="0">
                <a:solidFill>
                  <a:srgbClr val="4F6228"/>
                </a:solidFill>
              </a:rPr>
              <a:t>timeline</a:t>
            </a:r>
            <a:r>
              <a:rPr lang="nl-NL" sz="1700" dirty="0" smtClean="0">
                <a:solidFill>
                  <a:srgbClr val="4F6228"/>
                </a:solidFill>
              </a:rPr>
              <a:t> </a:t>
            </a:r>
            <a:r>
              <a:rPr lang="nl-NL" sz="1700" dirty="0" err="1" smtClean="0">
                <a:solidFill>
                  <a:srgbClr val="4F6228"/>
                </a:solidFill>
              </a:rPr>
              <a:t>framework</a:t>
            </a:r>
            <a:endParaRPr lang="nl-NL" sz="1700" dirty="0">
              <a:solidFill>
                <a:srgbClr val="4F6228"/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850777" y="2286000"/>
            <a:ext cx="4102223" cy="423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What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we Offer,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Milestones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what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we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Need</a:t>
            </a: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WSF and John </a:t>
            </a:r>
            <a:r>
              <a:rPr lang="nl-NL" sz="1200" dirty="0" err="1" smtClean="0"/>
              <a:t>Liu</a:t>
            </a:r>
            <a:r>
              <a:rPr lang="nl-NL" sz="1200" dirty="0" smtClean="0"/>
              <a:t> to </a:t>
            </a:r>
            <a:r>
              <a:rPr lang="nl-NL" sz="1200" dirty="0" err="1" smtClean="0"/>
              <a:t>visit</a:t>
            </a:r>
            <a:r>
              <a:rPr lang="nl-NL" sz="1200" dirty="0" smtClean="0"/>
              <a:t> Rwanda to </a:t>
            </a:r>
            <a:r>
              <a:rPr lang="nl-NL" sz="1200" dirty="0" err="1" smtClean="0"/>
              <a:t>discuss</a:t>
            </a:r>
            <a:r>
              <a:rPr lang="nl-NL" sz="1200" dirty="0" smtClean="0"/>
              <a:t> plan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WSF </a:t>
            </a:r>
            <a:r>
              <a:rPr lang="nl-NL" sz="1200" dirty="0" err="1" smtClean="0"/>
              <a:t>writes</a:t>
            </a:r>
            <a:r>
              <a:rPr lang="nl-NL" sz="1200" dirty="0" smtClean="0"/>
              <a:t> </a:t>
            </a:r>
            <a:r>
              <a:rPr lang="nl-NL" sz="1200" dirty="0" err="1" smtClean="0"/>
              <a:t>application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UN CDM </a:t>
            </a:r>
            <a:r>
              <a:rPr lang="nl-NL" sz="1200" dirty="0" err="1" smtClean="0"/>
              <a:t>loan</a:t>
            </a:r>
            <a:r>
              <a:rPr lang="nl-NL" sz="1200" dirty="0" smtClean="0"/>
              <a:t> </a:t>
            </a:r>
            <a:r>
              <a:rPr lang="nl-NL" sz="1200" dirty="0" err="1" smtClean="0"/>
              <a:t>scheme</a:t>
            </a:r>
            <a:r>
              <a:rPr lang="nl-NL" sz="1200" dirty="0" smtClean="0"/>
              <a:t> to </a:t>
            </a:r>
            <a:r>
              <a:rPr lang="nl-NL" sz="1200" dirty="0" err="1" smtClean="0"/>
              <a:t>generate</a:t>
            </a:r>
            <a:r>
              <a:rPr lang="nl-NL" sz="1200" dirty="0" smtClean="0"/>
              <a:t> PDD </a:t>
            </a:r>
            <a:r>
              <a:rPr lang="nl-NL" sz="1200" dirty="0" err="1" smtClean="0"/>
              <a:t>for</a:t>
            </a:r>
            <a:r>
              <a:rPr lang="nl-NL" sz="1200" dirty="0" smtClean="0"/>
              <a:t> Rwanda </a:t>
            </a:r>
            <a:r>
              <a:rPr lang="nl-NL" sz="1200" dirty="0" err="1" smtClean="0"/>
              <a:t>Reforestation</a:t>
            </a:r>
            <a:endParaRPr lang="nl-NL" sz="12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signature Rwanda to start </a:t>
            </a:r>
            <a:r>
              <a:rPr lang="nl-NL" sz="1200" dirty="0" err="1" smtClean="0"/>
              <a:t>reforestation</a:t>
            </a:r>
            <a:r>
              <a:rPr lang="nl-NL" sz="1200" dirty="0" smtClean="0"/>
              <a:t> project </a:t>
            </a:r>
            <a:br>
              <a:rPr lang="nl-NL" sz="1200" dirty="0" smtClean="0"/>
            </a:br>
            <a:r>
              <a:rPr lang="nl-NL" sz="1200" dirty="0" smtClean="0"/>
              <a:t>(100 / 500 / 10,000 ha as </a:t>
            </a:r>
            <a:r>
              <a:rPr lang="nl-NL" sz="1200" dirty="0" err="1" smtClean="0"/>
              <a:t>desired</a:t>
            </a:r>
            <a:r>
              <a:rPr lang="nl-NL" sz="1200" dirty="0" smtClean="0"/>
              <a:t>)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WSF </a:t>
            </a:r>
            <a:r>
              <a:rPr lang="nl-NL" sz="1200" dirty="0" err="1" smtClean="0"/>
              <a:t>applies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CDM </a:t>
            </a:r>
            <a:r>
              <a:rPr lang="nl-NL" sz="1200" dirty="0" err="1" smtClean="0"/>
              <a:t>loan</a:t>
            </a:r>
            <a:r>
              <a:rPr lang="nl-NL" sz="1200" dirty="0" smtClean="0"/>
              <a:t> </a:t>
            </a:r>
            <a:r>
              <a:rPr lang="nl-NL" sz="1200" dirty="0" err="1" smtClean="0"/>
              <a:t>scheme</a:t>
            </a:r>
            <a:r>
              <a:rPr lang="nl-NL" sz="1200" dirty="0" smtClean="0"/>
              <a:t> Rwanda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UN </a:t>
            </a:r>
            <a:r>
              <a:rPr lang="nl-NL" sz="1200" dirty="0" err="1" smtClean="0"/>
              <a:t>approves</a:t>
            </a:r>
            <a:r>
              <a:rPr lang="nl-NL" sz="1200" dirty="0" smtClean="0"/>
              <a:t> CDM </a:t>
            </a:r>
            <a:r>
              <a:rPr lang="nl-NL" sz="1200" dirty="0" err="1" smtClean="0"/>
              <a:t>interest-free</a:t>
            </a:r>
            <a:r>
              <a:rPr lang="nl-NL" sz="1200" dirty="0" smtClean="0"/>
              <a:t> </a:t>
            </a:r>
            <a:r>
              <a:rPr lang="nl-NL" sz="1200" dirty="0" err="1" smtClean="0"/>
              <a:t>loan</a:t>
            </a:r>
            <a:r>
              <a:rPr lang="nl-NL" sz="1200" dirty="0" smtClean="0"/>
              <a:t> </a:t>
            </a:r>
            <a:r>
              <a:rPr lang="nl-NL" sz="1200" dirty="0" err="1" smtClean="0"/>
              <a:t>scheme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WSF, Rwanda, </a:t>
            </a:r>
            <a:r>
              <a:rPr lang="nl-NL" sz="1200" dirty="0" err="1" smtClean="0"/>
              <a:t>determine</a:t>
            </a:r>
            <a:r>
              <a:rPr lang="nl-NL" sz="1200" dirty="0" smtClean="0"/>
              <a:t> project </a:t>
            </a:r>
            <a:r>
              <a:rPr lang="nl-NL" sz="1200" dirty="0" err="1" smtClean="0"/>
              <a:t>location</a:t>
            </a:r>
            <a:r>
              <a:rPr lang="nl-NL" sz="1200" dirty="0" smtClean="0"/>
              <a:t>.</a:t>
            </a:r>
            <a:br>
              <a:rPr lang="nl-NL" sz="1200" dirty="0" smtClean="0"/>
            </a:br>
            <a:r>
              <a:rPr lang="nl-NL" sz="1200" dirty="0" err="1" smtClean="0"/>
              <a:t>Skypes</a:t>
            </a:r>
            <a:r>
              <a:rPr lang="nl-NL" sz="1200" dirty="0" smtClean="0"/>
              <a:t> </a:t>
            </a:r>
            <a:r>
              <a:rPr lang="nl-NL" sz="1200" dirty="0" err="1" smtClean="0"/>
              <a:t>with</a:t>
            </a:r>
            <a:r>
              <a:rPr lang="nl-NL" sz="1200" dirty="0" smtClean="0"/>
              <a:t> Rwanda to </a:t>
            </a:r>
            <a:r>
              <a:rPr lang="nl-NL" sz="1200" dirty="0" err="1" smtClean="0"/>
              <a:t>consider</a:t>
            </a:r>
            <a:r>
              <a:rPr lang="nl-NL" sz="1200" dirty="0" smtClean="0"/>
              <a:t> </a:t>
            </a:r>
            <a:r>
              <a:rPr lang="nl-NL" sz="1200" dirty="0" err="1" smtClean="0"/>
              <a:t>starting</a:t>
            </a:r>
            <a:r>
              <a:rPr lang="nl-NL" sz="1200" dirty="0" smtClean="0"/>
              <a:t> of Training center, to start </a:t>
            </a:r>
            <a:r>
              <a:rPr lang="nl-NL" sz="1200" dirty="0" err="1" smtClean="0"/>
              <a:t>permaculture</a:t>
            </a:r>
            <a:r>
              <a:rPr lang="nl-NL" sz="1200" dirty="0" smtClean="0"/>
              <a:t> </a:t>
            </a:r>
            <a:r>
              <a:rPr lang="nl-NL" sz="1200" dirty="0" err="1" smtClean="0"/>
              <a:t>soil</a:t>
            </a:r>
            <a:r>
              <a:rPr lang="nl-NL" sz="1200" dirty="0" smtClean="0"/>
              <a:t> </a:t>
            </a:r>
            <a:r>
              <a:rPr lang="nl-NL" sz="1200" dirty="0" err="1" smtClean="0"/>
              <a:t>production</a:t>
            </a:r>
            <a:r>
              <a:rPr lang="nl-NL" sz="1200" dirty="0" smtClean="0"/>
              <a:t> and tree </a:t>
            </a:r>
            <a:r>
              <a:rPr lang="nl-NL" sz="1200" dirty="0" err="1" smtClean="0"/>
              <a:t>nursery</a:t>
            </a:r>
            <a:r>
              <a:rPr lang="nl-NL" sz="1200" dirty="0" smtClean="0"/>
              <a:t> and </a:t>
            </a:r>
            <a:r>
              <a:rPr lang="nl-NL" sz="1200" dirty="0" err="1" smtClean="0"/>
              <a:t>write</a:t>
            </a:r>
            <a:r>
              <a:rPr lang="nl-NL" sz="1200" dirty="0" smtClean="0"/>
              <a:t> training center </a:t>
            </a:r>
            <a:r>
              <a:rPr lang="nl-NL" sz="1200" dirty="0" err="1" smtClean="0"/>
              <a:t>further</a:t>
            </a:r>
            <a:r>
              <a:rPr lang="nl-NL" sz="1200" dirty="0" smtClean="0"/>
              <a:t> plans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WSF </a:t>
            </a:r>
            <a:r>
              <a:rPr lang="nl-NL" sz="1200" dirty="0" err="1" smtClean="0"/>
              <a:t>writes</a:t>
            </a:r>
            <a:r>
              <a:rPr lang="nl-NL" sz="1200" dirty="0" smtClean="0"/>
              <a:t> PDD, </a:t>
            </a:r>
            <a:r>
              <a:rPr lang="nl-NL" sz="1200" dirty="0" err="1" smtClean="0"/>
              <a:t>obtains</a:t>
            </a:r>
            <a:r>
              <a:rPr lang="nl-NL" sz="1200" dirty="0" smtClean="0"/>
              <a:t> UN Carbon </a:t>
            </a:r>
            <a:r>
              <a:rPr lang="nl-NL" sz="1200" dirty="0" err="1" smtClean="0"/>
              <a:t>certiciation</a:t>
            </a:r>
            <a:r>
              <a:rPr lang="nl-NL" sz="1200" dirty="0" smtClean="0"/>
              <a:t>, </a:t>
            </a:r>
            <a:r>
              <a:rPr lang="nl-NL" sz="1200" dirty="0" err="1" smtClean="0"/>
              <a:t>finds</a:t>
            </a:r>
            <a:r>
              <a:rPr lang="nl-NL" sz="1200" dirty="0" smtClean="0"/>
              <a:t> </a:t>
            </a:r>
            <a:r>
              <a:rPr lang="nl-NL" sz="1200" dirty="0" err="1" smtClean="0"/>
              <a:t>investor</a:t>
            </a:r>
            <a:r>
              <a:rPr lang="nl-NL" sz="1200" dirty="0" smtClean="0"/>
              <a:t> $50 </a:t>
            </a:r>
            <a:r>
              <a:rPr lang="nl-NL" sz="1200" dirty="0" err="1" smtClean="0"/>
              <a:t>mio</a:t>
            </a:r>
            <a:r>
              <a:rPr lang="nl-NL" sz="1200" dirty="0" smtClean="0"/>
              <a:t> to </a:t>
            </a:r>
            <a:r>
              <a:rPr lang="nl-NL" sz="1200" dirty="0" err="1" smtClean="0"/>
              <a:t>finance</a:t>
            </a:r>
            <a:r>
              <a:rPr lang="nl-NL" sz="1200" dirty="0" smtClean="0"/>
              <a:t> 10,000+ ha planting</a:t>
            </a:r>
            <a:endParaRPr lang="nl-NL" sz="1200" dirty="0" smtClean="0">
              <a:solidFill>
                <a:srgbClr val="000000"/>
              </a:solidFill>
            </a:endParaRPr>
          </a:p>
        </p:txBody>
      </p:sp>
      <p:pic>
        <p:nvPicPr>
          <p:cNvPr id="9" name="Afbeelding 8" descr="Lush plateau china John L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0574" y="4487285"/>
            <a:ext cx="3360026" cy="1827938"/>
          </a:xfrm>
          <a:prstGeom prst="rect">
            <a:avLst/>
          </a:prstGeom>
          <a:ln>
            <a:noFill/>
          </a:ln>
          <a:effectLst>
            <a:outerShdw blurRad="266700" dist="88900" dir="2700000">
              <a:srgbClr val="000000">
                <a:alpha val="43000"/>
              </a:srgbClr>
            </a:outerShdw>
            <a:softEdge rad="112500"/>
          </a:effectLst>
        </p:spPr>
      </p:pic>
      <p:sp>
        <p:nvSpPr>
          <p:cNvPr id="11" name="Tekstvak 10"/>
          <p:cNvSpPr txBox="1"/>
          <p:nvPr/>
        </p:nvSpPr>
        <p:spPr>
          <a:xfrm>
            <a:off x="228601" y="2286000"/>
            <a:ext cx="990600" cy="423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</a:pPr>
            <a:r>
              <a:rPr lang="nl-NL" sz="1200" dirty="0" err="1" smtClean="0"/>
              <a:t>June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r>
              <a:rPr lang="nl-NL" sz="1200" dirty="0" err="1" smtClean="0"/>
              <a:t>June</a:t>
            </a:r>
            <a:r>
              <a:rPr lang="nl-NL" sz="1200" dirty="0" smtClean="0"/>
              <a:t> 30</a:t>
            </a:r>
          </a:p>
          <a:p>
            <a:pPr marL="285750" lvl="0" indent="-285750">
              <a:lnSpc>
                <a:spcPct val="150000"/>
              </a:lnSpc>
            </a:pPr>
            <a:r>
              <a:rPr lang="nl-NL" sz="1200" dirty="0" err="1" smtClean="0"/>
              <a:t>July</a:t>
            </a:r>
            <a:r>
              <a:rPr lang="nl-NL" sz="1200" dirty="0" smtClean="0"/>
              <a:t> 19</a:t>
            </a:r>
          </a:p>
          <a:p>
            <a:pPr marL="285750" lvl="0" indent="-285750">
              <a:lnSpc>
                <a:spcPct val="150000"/>
              </a:lnSpc>
            </a:pPr>
            <a:r>
              <a:rPr lang="nl-NL" sz="1200" dirty="0" err="1" smtClean="0"/>
              <a:t>July</a:t>
            </a:r>
            <a:r>
              <a:rPr lang="nl-NL" sz="1200" dirty="0" smtClean="0"/>
              <a:t> 20</a:t>
            </a:r>
          </a:p>
          <a:p>
            <a:pPr marL="285750" lvl="0" indent="-285750">
              <a:lnSpc>
                <a:spcPct val="150000"/>
              </a:lnSpc>
            </a:pP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r>
              <a:rPr lang="nl-NL" sz="1200" dirty="0" err="1" smtClean="0"/>
              <a:t>Sept-Oct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endParaRPr lang="nl-NL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WSF is at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your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Service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err="1" smtClean="0">
                <a:solidFill>
                  <a:srgbClr val="4F6228"/>
                </a:solidFill>
              </a:rPr>
              <a:t>Further</a:t>
            </a:r>
            <a:r>
              <a:rPr lang="nl-NL" sz="1700" dirty="0" smtClean="0">
                <a:solidFill>
                  <a:srgbClr val="4F6228"/>
                </a:solidFill>
              </a:rPr>
              <a:t> </a:t>
            </a:r>
            <a:r>
              <a:rPr lang="nl-NL" sz="1700" dirty="0" err="1" smtClean="0">
                <a:solidFill>
                  <a:srgbClr val="4F6228"/>
                </a:solidFill>
              </a:rPr>
              <a:t>information</a:t>
            </a:r>
            <a:endParaRPr lang="nl-NL" sz="1700" dirty="0">
              <a:solidFill>
                <a:srgbClr val="4F6228"/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850777" y="3352800"/>
            <a:ext cx="4102223" cy="312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How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can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you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find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us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endParaRPr lang="nl-NL" sz="1200" dirty="0" smtClean="0"/>
          </a:p>
          <a:p>
            <a:pPr marL="285750" lvl="0" indent="-285750">
              <a:lnSpc>
                <a:spcPct val="150000"/>
              </a:lnSpc>
            </a:pPr>
            <a:r>
              <a:rPr lang="nl-NL" sz="1200" dirty="0" smtClean="0"/>
              <a:t>For </a:t>
            </a:r>
            <a:r>
              <a:rPr lang="nl-NL" sz="1200" dirty="0" err="1" smtClean="0"/>
              <a:t>further</a:t>
            </a:r>
            <a:r>
              <a:rPr lang="nl-NL" sz="1200" dirty="0" smtClean="0"/>
              <a:t> </a:t>
            </a:r>
            <a:r>
              <a:rPr lang="nl-NL" sz="1200" dirty="0" err="1" smtClean="0"/>
              <a:t>information</a:t>
            </a:r>
            <a:r>
              <a:rPr lang="nl-NL" sz="1200" dirty="0" smtClean="0"/>
              <a:t> and </a:t>
            </a:r>
            <a:r>
              <a:rPr lang="nl-NL" sz="1200" dirty="0" err="1" smtClean="0"/>
              <a:t>inquires</a:t>
            </a:r>
            <a:r>
              <a:rPr lang="nl-NL" sz="1200" dirty="0" smtClean="0"/>
              <a:t> </a:t>
            </a:r>
            <a:r>
              <a:rPr lang="nl-NL" sz="1200" dirty="0" err="1" smtClean="0"/>
              <a:t>please</a:t>
            </a:r>
            <a:r>
              <a:rPr lang="nl-NL" sz="1200" dirty="0" smtClean="0"/>
              <a:t> contact:</a:t>
            </a:r>
          </a:p>
          <a:p>
            <a:pPr marL="285750" lvl="0" indent="-285750">
              <a:lnSpc>
                <a:spcPct val="150000"/>
              </a:lnSpc>
            </a:pPr>
            <a:endParaRPr lang="nl-NL" sz="1200" dirty="0" smtClean="0"/>
          </a:p>
          <a:p>
            <a:r>
              <a:rPr lang="nl-NL" sz="1200" dirty="0" smtClean="0"/>
              <a:t>Reinier Bosman</a:t>
            </a:r>
          </a:p>
          <a:p>
            <a:r>
              <a:rPr lang="nl-NL" sz="1200" dirty="0" err="1" smtClean="0"/>
              <a:t>Reforestation</a:t>
            </a:r>
            <a:r>
              <a:rPr lang="nl-NL" sz="1200" dirty="0" smtClean="0"/>
              <a:t> and Project </a:t>
            </a:r>
            <a:r>
              <a:rPr lang="nl-NL" sz="1200" dirty="0" err="1" smtClean="0"/>
              <a:t>Operations</a:t>
            </a:r>
            <a:endParaRPr lang="nl-NL" sz="1200" dirty="0" smtClean="0"/>
          </a:p>
          <a:p>
            <a:r>
              <a:rPr lang="nl-NL" sz="1200" dirty="0" smtClean="0"/>
              <a:t>World Sustainability Fund</a:t>
            </a:r>
          </a:p>
          <a:p>
            <a:r>
              <a:rPr lang="nl-NL" sz="1200" dirty="0" smtClean="0"/>
              <a:t>info@</a:t>
            </a:r>
            <a:r>
              <a:rPr lang="nl-NL" sz="1200" dirty="0" err="1" smtClean="0"/>
              <a:t>worldsustainabilityfund.nl</a:t>
            </a:r>
            <a:endParaRPr lang="nl-NL" sz="1200" dirty="0" smtClean="0"/>
          </a:p>
          <a:p>
            <a:r>
              <a:rPr lang="nl-NL" sz="1200" dirty="0" smtClean="0"/>
              <a:t>Phone +31-(0)6-2423 5510</a:t>
            </a:r>
          </a:p>
          <a:p>
            <a:r>
              <a:rPr lang="nl-NL" sz="1200" dirty="0" err="1" smtClean="0"/>
              <a:t>Skype</a:t>
            </a:r>
            <a:r>
              <a:rPr lang="nl-NL" sz="1200" dirty="0" smtClean="0"/>
              <a:t> ID </a:t>
            </a:r>
            <a:r>
              <a:rPr lang="nl-NL" sz="1200" dirty="0" err="1" smtClean="0"/>
              <a:t>rebosman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endParaRPr lang="nl-NL" sz="1200" dirty="0" smtClean="0">
              <a:solidFill>
                <a:srgbClr val="000000"/>
              </a:solidFill>
            </a:endParaRPr>
          </a:p>
        </p:txBody>
      </p:sp>
      <p:pic>
        <p:nvPicPr>
          <p:cNvPr id="9" name="Afbeelding 8" descr="Lush plateau china John L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495800"/>
            <a:ext cx="1577063" cy="1846691"/>
          </a:xfrm>
          <a:prstGeom prst="rect">
            <a:avLst/>
          </a:prstGeom>
          <a:ln>
            <a:noFill/>
          </a:ln>
          <a:effectLst>
            <a:outerShdw blurRad="266700" dist="88900" dir="2700000">
              <a:srgbClr val="000000">
                <a:alpha val="43000"/>
              </a:srgbClr>
            </a:outerShdw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rare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investment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opportunity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Second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Generation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 Biodiesel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Crop</a:t>
            </a:r>
            <a:endParaRPr lang="nl-NL" sz="17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755576" y="2971800"/>
            <a:ext cx="41764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Financial Summary</a:t>
            </a:r>
            <a:b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80975" lvl="0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50</a:t>
            </a:r>
            <a:r>
              <a:rPr lang="nl-NL" sz="1200" dirty="0"/>
              <a:t>% free land </a:t>
            </a:r>
            <a:r>
              <a:rPr lang="nl-NL" sz="1200" dirty="0" err="1"/>
              <a:t>use</a:t>
            </a:r>
            <a:r>
              <a:rPr lang="nl-NL" sz="1200" dirty="0"/>
              <a:t> / 50% Second </a:t>
            </a:r>
            <a:r>
              <a:rPr lang="nl-NL" sz="1200" dirty="0" err="1"/>
              <a:t>Generation</a:t>
            </a:r>
            <a:r>
              <a:rPr lang="nl-NL" sz="1200" dirty="0"/>
              <a:t> permanent </a:t>
            </a:r>
            <a:r>
              <a:rPr lang="nl-NL" sz="1200" dirty="0" err="1"/>
              <a:t>Biofuel</a:t>
            </a:r>
            <a:r>
              <a:rPr lang="nl-NL" sz="1200" dirty="0"/>
              <a:t> </a:t>
            </a:r>
            <a:r>
              <a:rPr lang="nl-NL" sz="1200" dirty="0" err="1"/>
              <a:t>Crop</a:t>
            </a:r>
            <a:r>
              <a:rPr lang="nl-NL" sz="1200" dirty="0"/>
              <a:t> </a:t>
            </a:r>
            <a:r>
              <a:rPr lang="nl-NL" sz="1200" dirty="0" err="1"/>
              <a:t>with</a:t>
            </a:r>
            <a:r>
              <a:rPr lang="nl-NL" sz="1200" dirty="0"/>
              <a:t> </a:t>
            </a:r>
            <a:r>
              <a:rPr lang="nl-NL" sz="1200" dirty="0" err="1"/>
              <a:t>livestock</a:t>
            </a:r>
            <a:endParaRPr lang="nl-NL" sz="1200" dirty="0"/>
          </a:p>
          <a:p>
            <a:pPr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/>
              <a:t>Suitable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</a:t>
            </a:r>
            <a:r>
              <a:rPr lang="nl-NL" sz="1200" dirty="0" err="1"/>
              <a:t>large</a:t>
            </a:r>
            <a:r>
              <a:rPr lang="nl-NL" sz="1200" dirty="0"/>
              <a:t> </a:t>
            </a:r>
            <a:r>
              <a:rPr lang="nl-NL" sz="1200" dirty="0" err="1"/>
              <a:t>scale</a:t>
            </a:r>
            <a:endParaRPr lang="nl-NL" sz="1200" dirty="0"/>
          </a:p>
          <a:p>
            <a:pPr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/>
              <a:t>Net Energy Return </a:t>
            </a:r>
            <a:r>
              <a:rPr lang="nl-NL" sz="1200" dirty="0" err="1"/>
              <a:t>rate</a:t>
            </a:r>
            <a:r>
              <a:rPr lang="nl-NL" sz="1200" dirty="0"/>
              <a:t> of 25 </a:t>
            </a:r>
            <a:endParaRPr lang="nl-NL" sz="1200" dirty="0" smtClean="0"/>
          </a:p>
          <a:p>
            <a:pPr marL="180975" lvl="0">
              <a:lnSpc>
                <a:spcPct val="150000"/>
              </a:lnSpc>
            </a:pPr>
            <a:r>
              <a:rPr lang="nl-NL" sz="1200" dirty="0" smtClean="0"/>
              <a:t>(</a:t>
            </a:r>
            <a:r>
              <a:rPr lang="nl-NL" sz="1200" dirty="0" err="1"/>
              <a:t>compare</a:t>
            </a:r>
            <a:r>
              <a:rPr lang="nl-NL" sz="1200" dirty="0"/>
              <a:t> </a:t>
            </a:r>
            <a:r>
              <a:rPr lang="nl-NL" sz="1200" dirty="0" err="1"/>
              <a:t>photovoltaic</a:t>
            </a:r>
            <a:r>
              <a:rPr lang="nl-NL" sz="1200" dirty="0"/>
              <a:t> 6.8 and wind 18)</a:t>
            </a:r>
          </a:p>
          <a:p>
            <a:pPr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/>
              <a:t>Annual</a:t>
            </a:r>
            <a:r>
              <a:rPr lang="nl-NL" sz="1200" dirty="0"/>
              <a:t> </a:t>
            </a:r>
            <a:r>
              <a:rPr lang="nl-NL" sz="1200" dirty="0" err="1"/>
              <a:t>production</a:t>
            </a:r>
            <a:r>
              <a:rPr lang="nl-NL" sz="1200" dirty="0"/>
              <a:t> over 4,000 liters of </a:t>
            </a:r>
            <a:r>
              <a:rPr lang="nl-NL" sz="1200" dirty="0" err="1"/>
              <a:t>biofuel</a:t>
            </a:r>
            <a:r>
              <a:rPr lang="nl-NL" sz="1200" dirty="0"/>
              <a:t> per hectare</a:t>
            </a:r>
          </a:p>
          <a:p>
            <a:pPr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/>
              <a:t>Annual</a:t>
            </a:r>
            <a:r>
              <a:rPr lang="nl-NL" sz="1200" dirty="0"/>
              <a:t> 48% free </a:t>
            </a:r>
            <a:r>
              <a:rPr lang="nl-NL" sz="1200" dirty="0" err="1"/>
              <a:t>operating</a:t>
            </a:r>
            <a:r>
              <a:rPr lang="nl-NL" sz="1200" dirty="0"/>
              <a:t> cash flow </a:t>
            </a:r>
            <a:r>
              <a:rPr lang="nl-NL" sz="1200" dirty="0" err="1"/>
              <a:t>after</a:t>
            </a:r>
            <a:r>
              <a:rPr lang="nl-NL" sz="1200" dirty="0"/>
              <a:t> 5 </a:t>
            </a:r>
            <a:r>
              <a:rPr lang="nl-NL" sz="1200" dirty="0" err="1"/>
              <a:t>years</a:t>
            </a:r>
            <a:r>
              <a:rPr lang="nl-NL" sz="1200" dirty="0"/>
              <a:t> </a:t>
            </a:r>
          </a:p>
          <a:p>
            <a:pPr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/>
              <a:t>31% </a:t>
            </a:r>
            <a:r>
              <a:rPr lang="nl-NL" sz="1200" dirty="0" smtClean="0"/>
              <a:t>IRR (</a:t>
            </a:r>
            <a:r>
              <a:rPr lang="nl-NL" sz="1200" dirty="0" err="1" smtClean="0"/>
              <a:t>Internal</a:t>
            </a:r>
            <a:r>
              <a:rPr lang="nl-NL" sz="1200" dirty="0" smtClean="0"/>
              <a:t> </a:t>
            </a:r>
            <a:r>
              <a:rPr lang="nl-NL" sz="1200" dirty="0" err="1" smtClean="0"/>
              <a:t>Rate</a:t>
            </a:r>
            <a:r>
              <a:rPr lang="nl-NL" sz="1200" dirty="0" smtClean="0"/>
              <a:t> of Return)</a:t>
            </a:r>
          </a:p>
          <a:p>
            <a:pPr lvl="0" indent="-171450">
              <a:lnSpc>
                <a:spcPct val="150000"/>
              </a:lnSpc>
              <a:buFont typeface="Arial" pitchFamily="34" charset="0"/>
              <a:buChar char="•"/>
            </a:pPr>
            <a:endParaRPr lang="nl-NL" sz="1200" b="1" dirty="0"/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endParaRPr lang="nl-NL" sz="12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nl-NL" sz="12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nl-NL" sz="1200" dirty="0">
                <a:latin typeface="Times New Roman"/>
                <a:cs typeface="Times New Roman"/>
              </a:rPr>
              <a:t> </a:t>
            </a:r>
          </a:p>
          <a:p>
            <a:r>
              <a:rPr lang="nl-NL" sz="1200" dirty="0">
                <a:latin typeface="Times New Roman"/>
                <a:cs typeface="Times New Roman"/>
              </a:rPr>
              <a:t> </a:t>
            </a:r>
          </a:p>
        </p:txBody>
      </p:sp>
      <p:pic>
        <p:nvPicPr>
          <p:cNvPr id="8" name="Afbeelding 7" descr="Jatropha_nut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5" y="3717032"/>
            <a:ext cx="3256643" cy="2160240"/>
          </a:xfrm>
          <a:prstGeom prst="rect">
            <a:avLst/>
          </a:prstGeom>
          <a:ln>
            <a:noFill/>
          </a:ln>
          <a:effectLst>
            <a:outerShdw blurRad="266700" dist="88900" dir="2700000">
              <a:srgbClr val="000000">
                <a:alpha val="43000"/>
              </a:srgbClr>
            </a:outerShdw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Product Features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Outstanding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 Financial Performance Offers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Opportunities</a:t>
            </a:r>
            <a:endParaRPr lang="nl-NL" sz="17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683568" y="2797582"/>
            <a:ext cx="36724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Product Features</a:t>
            </a: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 smtClean="0"/>
              <a:t>Controls wind and water </a:t>
            </a:r>
            <a:r>
              <a:rPr lang="nl-NL" sz="1200" dirty="0" err="1" smtClean="0"/>
              <a:t>erosion</a:t>
            </a:r>
            <a:endParaRPr lang="nl-NL" sz="1200" dirty="0" smtClean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 smtClean="0"/>
              <a:t>CO</a:t>
            </a:r>
            <a:r>
              <a:rPr lang="nl-NL" sz="1200" baseline="-25000" dirty="0" smtClean="0"/>
              <a:t>2</a:t>
            </a:r>
            <a:r>
              <a:rPr lang="nl-NL" sz="1200" dirty="0" smtClean="0"/>
              <a:t> </a:t>
            </a:r>
            <a:r>
              <a:rPr lang="nl-NL" sz="1200" dirty="0" err="1" smtClean="0"/>
              <a:t>absorption</a:t>
            </a:r>
            <a:endParaRPr lang="nl-NL" sz="1200" dirty="0" smtClean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 err="1" smtClean="0"/>
              <a:t>Cattle</a:t>
            </a:r>
            <a:r>
              <a:rPr lang="nl-NL" sz="1200" dirty="0" smtClean="0"/>
              <a:t>: </a:t>
            </a:r>
            <a:r>
              <a:rPr lang="nl-NL" sz="1200" dirty="0" err="1" smtClean="0"/>
              <a:t>fixes</a:t>
            </a:r>
            <a:r>
              <a:rPr lang="nl-NL" sz="1200" dirty="0" smtClean="0"/>
              <a:t> </a:t>
            </a:r>
            <a:r>
              <a:rPr lang="nl-NL" sz="1200" dirty="0" err="1" smtClean="0"/>
              <a:t>Nitrogen</a:t>
            </a:r>
            <a:r>
              <a:rPr lang="nl-NL" sz="1200" dirty="0" smtClean="0"/>
              <a:t>, auto </a:t>
            </a:r>
            <a:r>
              <a:rPr lang="nl-NL" sz="1200" dirty="0" err="1" smtClean="0"/>
              <a:t>fertilize</a:t>
            </a:r>
            <a:endParaRPr lang="nl-NL" sz="1200" dirty="0" smtClean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 smtClean="0"/>
              <a:t>Tree: </a:t>
            </a:r>
            <a:r>
              <a:rPr lang="nl-NL" sz="1200" dirty="0" err="1" smtClean="0"/>
              <a:t>oil</a:t>
            </a:r>
            <a:r>
              <a:rPr lang="nl-NL" sz="1200" dirty="0" smtClean="0"/>
              <a:t> </a:t>
            </a:r>
            <a:r>
              <a:rPr lang="nl-NL" sz="1200" dirty="0" err="1" smtClean="0"/>
              <a:t>production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fuel</a:t>
            </a:r>
            <a:r>
              <a:rPr lang="nl-NL" sz="1200" dirty="0" smtClean="0"/>
              <a:t> (</a:t>
            </a:r>
            <a:r>
              <a:rPr lang="nl-NL" sz="1200" dirty="0" err="1" smtClean="0"/>
              <a:t>local</a:t>
            </a:r>
            <a:r>
              <a:rPr lang="nl-NL" sz="1200" dirty="0" smtClean="0"/>
              <a:t> </a:t>
            </a:r>
            <a:r>
              <a:rPr lang="nl-NL" sz="1200" dirty="0" err="1" smtClean="0"/>
              <a:t>or</a:t>
            </a:r>
            <a:r>
              <a:rPr lang="nl-NL" sz="1200" dirty="0" smtClean="0"/>
              <a:t> as product)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 err="1" smtClean="0"/>
              <a:t>Cattle</a:t>
            </a:r>
            <a:r>
              <a:rPr lang="nl-NL" sz="1200" dirty="0" smtClean="0"/>
              <a:t>: </a:t>
            </a:r>
            <a:r>
              <a:rPr lang="nl-NL" sz="1200" dirty="0" err="1" smtClean="0"/>
              <a:t>food</a:t>
            </a:r>
            <a:r>
              <a:rPr lang="nl-NL" sz="1200" dirty="0" smtClean="0"/>
              <a:t> </a:t>
            </a:r>
            <a:r>
              <a:rPr lang="nl-NL" sz="1200" dirty="0" err="1" smtClean="0"/>
              <a:t>production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humans</a:t>
            </a:r>
            <a:endParaRPr lang="nl-NL" sz="1200" dirty="0" smtClean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 smtClean="0"/>
              <a:t>Tree: </a:t>
            </a:r>
            <a:r>
              <a:rPr lang="nl-NL" sz="1200" dirty="0" err="1" smtClean="0"/>
              <a:t>food</a:t>
            </a:r>
            <a:r>
              <a:rPr lang="nl-NL" sz="1200" dirty="0" smtClean="0"/>
              <a:t> </a:t>
            </a:r>
            <a:r>
              <a:rPr lang="nl-NL" sz="1200" dirty="0" err="1" smtClean="0"/>
              <a:t>production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cattle</a:t>
            </a:r>
            <a:endParaRPr lang="nl-NL" sz="1200" dirty="0" smtClean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 smtClean="0"/>
              <a:t>50% of the land </a:t>
            </a:r>
            <a:r>
              <a:rPr lang="nl-NL" sz="1200" dirty="0" err="1" smtClean="0"/>
              <a:t>available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other</a:t>
            </a:r>
            <a:r>
              <a:rPr lang="nl-NL" sz="1200" dirty="0" smtClean="0"/>
              <a:t> </a:t>
            </a:r>
            <a:r>
              <a:rPr lang="nl-NL" sz="1200" dirty="0" err="1" smtClean="0"/>
              <a:t>use</a:t>
            </a:r>
            <a:endParaRPr lang="nl-NL" sz="1200" dirty="0" smtClean="0"/>
          </a:p>
          <a:p>
            <a:pPr>
              <a:lnSpc>
                <a:spcPct val="150000"/>
              </a:lnSpc>
            </a:pPr>
            <a:r>
              <a:rPr lang="nl-NL" dirty="0"/>
              <a:t> </a:t>
            </a:r>
          </a:p>
          <a:p>
            <a:r>
              <a:rPr lang="nl-NL" dirty="0"/>
              <a:t> </a:t>
            </a:r>
          </a:p>
        </p:txBody>
      </p:sp>
      <p:pic>
        <p:nvPicPr>
          <p:cNvPr id="10" name="Afbeelding 9" descr="Agroforest-cows-2.jpg"/>
          <p:cNvPicPr>
            <a:picLocks noChangeAspect="1"/>
          </p:cNvPicPr>
          <p:nvPr/>
        </p:nvPicPr>
        <p:blipFill>
          <a:blip r:embed="rId2" cstate="print"/>
          <a:srcRect t="9677"/>
          <a:stretch>
            <a:fillRect/>
          </a:stretch>
        </p:blipFill>
        <p:spPr>
          <a:xfrm>
            <a:off x="5257800" y="3886200"/>
            <a:ext cx="3149600" cy="2133600"/>
          </a:xfrm>
          <a:prstGeom prst="cube">
            <a:avLst/>
          </a:prstGeom>
          <a:ln>
            <a:noFill/>
          </a:ln>
          <a:effectLst>
            <a:outerShdw blurRad="266700" dist="88900" dir="2700000">
              <a:srgbClr val="000000">
                <a:alpha val="43000"/>
              </a:srgbClr>
            </a:outerShdw>
            <a:softEdge rad="112500"/>
          </a:effectLst>
        </p:spPr>
      </p:pic>
      <p:sp>
        <p:nvSpPr>
          <p:cNvPr id="11" name="Pijl links 10"/>
          <p:cNvSpPr/>
          <p:nvPr/>
        </p:nvSpPr>
        <p:spPr>
          <a:xfrm>
            <a:off x="4495800" y="5257800"/>
            <a:ext cx="7620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  3</a:t>
            </a:r>
            <a:endParaRPr lang="nl-NL" dirty="0"/>
          </a:p>
        </p:txBody>
      </p:sp>
      <p:sp>
        <p:nvSpPr>
          <p:cNvPr id="13" name="Pijl omlaag 12"/>
          <p:cNvSpPr/>
          <p:nvPr/>
        </p:nvSpPr>
        <p:spPr>
          <a:xfrm rot="884616">
            <a:off x="7433659" y="3125782"/>
            <a:ext cx="711346" cy="7735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 2</a:t>
            </a:r>
            <a:endParaRPr lang="nl-NL" dirty="0"/>
          </a:p>
        </p:txBody>
      </p:sp>
      <p:sp>
        <p:nvSpPr>
          <p:cNvPr id="15" name="Pijl rechts 14"/>
          <p:cNvSpPr/>
          <p:nvPr/>
        </p:nvSpPr>
        <p:spPr>
          <a:xfrm rot="1672935">
            <a:off x="8205054" y="5548703"/>
            <a:ext cx="769467" cy="713594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   1</a:t>
            </a:r>
            <a:endParaRPr lang="nl-NL" dirty="0"/>
          </a:p>
        </p:txBody>
      </p:sp>
      <p:sp>
        <p:nvSpPr>
          <p:cNvPr id="17" name="Pijl rechts 16"/>
          <p:cNvSpPr/>
          <p:nvPr/>
        </p:nvSpPr>
        <p:spPr>
          <a:xfrm>
            <a:off x="7848600" y="4419600"/>
            <a:ext cx="762000" cy="68580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   4</a:t>
            </a:r>
            <a:endParaRPr lang="nl-NL" dirty="0"/>
          </a:p>
        </p:txBody>
      </p:sp>
      <p:sp>
        <p:nvSpPr>
          <p:cNvPr id="19" name="Pijl links 18"/>
          <p:cNvSpPr/>
          <p:nvPr/>
        </p:nvSpPr>
        <p:spPr>
          <a:xfrm rot="676082">
            <a:off x="4561116" y="4416358"/>
            <a:ext cx="820700" cy="74951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   5</a:t>
            </a:r>
            <a:endParaRPr lang="nl-NL" dirty="0"/>
          </a:p>
        </p:txBody>
      </p:sp>
      <p:sp>
        <p:nvSpPr>
          <p:cNvPr id="21" name="Pijl links 20"/>
          <p:cNvSpPr/>
          <p:nvPr/>
        </p:nvSpPr>
        <p:spPr>
          <a:xfrm rot="1912660">
            <a:off x="5156239" y="3514224"/>
            <a:ext cx="819188" cy="72782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   6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292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50% of the land is Free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Use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Additional</a:t>
            </a:r>
            <a:r>
              <a:rPr lang="nl-NL" sz="1700" dirty="0" smtClean="0">
                <a:solidFill>
                  <a:schemeClr val="accent3">
                    <a:lumMod val="50000"/>
                  </a:schemeClr>
                </a:solidFill>
              </a:rPr>
              <a:t> land </a:t>
            </a:r>
            <a:r>
              <a:rPr lang="nl-NL" sz="1700" dirty="0" err="1" smtClean="0">
                <a:solidFill>
                  <a:schemeClr val="accent3">
                    <a:lumMod val="50000"/>
                  </a:schemeClr>
                </a:solidFill>
              </a:rPr>
              <a:t>yield</a:t>
            </a:r>
            <a:endParaRPr lang="nl-NL" sz="17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685800" y="2438400"/>
            <a:ext cx="6408711" cy="367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Options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use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of the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50% land: </a:t>
            </a:r>
          </a:p>
          <a:p>
            <a:pPr>
              <a:lnSpc>
                <a:spcPct val="150000"/>
              </a:lnSpc>
            </a:pP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Increase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functionality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economic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profits</a:t>
            </a: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Reforestation</a:t>
            </a:r>
            <a:r>
              <a:rPr lang="nl-NL" sz="1200" dirty="0" smtClean="0"/>
              <a:t>, </a:t>
            </a:r>
            <a:r>
              <a:rPr lang="nl-NL" sz="1200" dirty="0" err="1" smtClean="0"/>
              <a:t>erosion</a:t>
            </a:r>
            <a:r>
              <a:rPr lang="nl-NL" sz="1200" dirty="0" smtClean="0"/>
              <a:t> </a:t>
            </a:r>
            <a:r>
              <a:rPr lang="nl-NL" sz="1200" dirty="0" err="1" smtClean="0"/>
              <a:t>prevention</a:t>
            </a:r>
            <a:endParaRPr lang="nl-NL" sz="12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Sustainable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Community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building,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facilities</a:t>
            </a:r>
            <a:endParaRPr lang="nl-NL" sz="1200" dirty="0" smtClean="0">
              <a:solidFill>
                <a:srgbClr val="000000"/>
              </a:solidFill>
              <a:cs typeface="Calibri (Hoofdtekst)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Food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Forest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,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permaculture</a:t>
            </a:r>
            <a:endParaRPr lang="nl-NL" sz="1200" dirty="0" smtClean="0">
              <a:solidFill>
                <a:srgbClr val="000000"/>
              </a:solidFill>
              <a:cs typeface="Calibri (Hoofdtekst)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Permaculture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nursery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,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women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and men training center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African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Sustainability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Technology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showcase center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International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permaculture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training center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Agriculture</a:t>
            </a:r>
            <a:endParaRPr lang="nl-NL" sz="1200" dirty="0" smtClean="0">
              <a:solidFill>
                <a:srgbClr val="000000"/>
              </a:solidFill>
              <a:cs typeface="Calibri (Hoofdtekst)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Additional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Biofuel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production</a:t>
            </a:r>
            <a:endParaRPr lang="nl-NL" sz="1200" dirty="0" smtClean="0">
              <a:solidFill>
                <a:srgbClr val="000000"/>
              </a:solidFill>
              <a:cs typeface="Calibri (Hoofdtekst)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Wind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or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Solar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Renewable</a:t>
            </a:r>
            <a:r>
              <a:rPr lang="nl-NL" sz="1200" dirty="0" smtClean="0">
                <a:solidFill>
                  <a:srgbClr val="000000"/>
                </a:solidFill>
                <a:cs typeface="Calibri (Hoofdtekst)"/>
              </a:rPr>
              <a:t> Energy Farm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>
                <a:solidFill>
                  <a:srgbClr val="000000"/>
                </a:solidFill>
                <a:cs typeface="Calibri (Hoofdtekst)"/>
              </a:rPr>
              <a:t>Etcetera</a:t>
            </a:r>
            <a:endParaRPr lang="nl-NL" sz="1200" dirty="0" smtClean="0">
              <a:solidFill>
                <a:srgbClr val="000000"/>
              </a:solidFill>
              <a:cs typeface="Calibri (Hoofdtekst)"/>
            </a:endParaRPr>
          </a:p>
        </p:txBody>
      </p:sp>
      <p:pic>
        <p:nvPicPr>
          <p:cNvPr id="10" name="Afbeelding 9" descr="Sustainable cacao Hondu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134" y="3581400"/>
            <a:ext cx="3680830" cy="2300519"/>
          </a:xfrm>
          <a:prstGeom prst="rect">
            <a:avLst/>
          </a:prstGeom>
          <a:ln>
            <a:noFill/>
          </a:ln>
          <a:effectLst>
            <a:outerShdw blurRad="266700" dist="88900" dir="2700000">
              <a:srgbClr val="000000">
                <a:alpha val="43000"/>
              </a:srgbClr>
            </a:outerShdw>
            <a:softEdge rad="112500"/>
          </a:effectLst>
        </p:spPr>
      </p:pic>
      <p:sp>
        <p:nvSpPr>
          <p:cNvPr id="8" name="Tekstvak 7"/>
          <p:cNvSpPr txBox="1"/>
          <p:nvPr/>
        </p:nvSpPr>
        <p:spPr>
          <a:xfrm>
            <a:off x="762000" y="62484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smtClean="0">
                <a:solidFill>
                  <a:schemeClr val="bg1">
                    <a:lumMod val="65000"/>
                  </a:schemeClr>
                </a:solidFill>
              </a:rPr>
              <a:t>WSF offers to help </a:t>
            </a:r>
            <a:r>
              <a:rPr lang="nl-NL" sz="1600" i="1" dirty="0" err="1" smtClean="0">
                <a:solidFill>
                  <a:schemeClr val="bg1">
                    <a:lumMod val="65000"/>
                  </a:schemeClr>
                </a:solidFill>
              </a:rPr>
              <a:t>you</a:t>
            </a:r>
            <a:r>
              <a:rPr lang="nl-NL" sz="1600" i="1" dirty="0" smtClean="0">
                <a:solidFill>
                  <a:schemeClr val="bg1">
                    <a:lumMod val="65000"/>
                  </a:schemeClr>
                </a:solidFill>
              </a:rPr>
              <a:t> set </a:t>
            </a:r>
            <a:r>
              <a:rPr lang="nl-NL" sz="1600" i="1" dirty="0" err="1" smtClean="0">
                <a:solidFill>
                  <a:schemeClr val="bg1">
                    <a:lumMod val="65000"/>
                  </a:schemeClr>
                </a:solidFill>
              </a:rPr>
              <a:t>this</a:t>
            </a:r>
            <a:r>
              <a:rPr lang="nl-NL" sz="1600" i="1" dirty="0" smtClean="0">
                <a:solidFill>
                  <a:schemeClr val="bg1">
                    <a:lumMod val="65000"/>
                  </a:schemeClr>
                </a:solidFill>
              </a:rPr>
              <a:t> up.</a:t>
            </a:r>
            <a:endParaRPr lang="nl-NL" sz="16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Revenues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per acre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smtClean="0"/>
              <a:t> </a:t>
            </a:r>
            <a:endParaRPr lang="nl-NL" sz="17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86000"/>
            <a:ext cx="4791913" cy="35814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85800" y="61722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smtClean="0">
                <a:solidFill>
                  <a:schemeClr val="bg1">
                    <a:lumMod val="65000"/>
                  </a:schemeClr>
                </a:solidFill>
              </a:rPr>
              <a:t>10,000 ha </a:t>
            </a:r>
            <a:r>
              <a:rPr lang="nl-NL" sz="1600" i="1" dirty="0" err="1" smtClean="0">
                <a:solidFill>
                  <a:schemeClr val="bg1">
                    <a:lumMod val="65000"/>
                  </a:schemeClr>
                </a:solidFill>
              </a:rPr>
              <a:t>plantation</a:t>
            </a:r>
            <a:r>
              <a:rPr lang="nl-NL" sz="1600" i="1" dirty="0" smtClean="0">
                <a:solidFill>
                  <a:schemeClr val="bg1">
                    <a:lumMod val="65000"/>
                  </a:schemeClr>
                </a:solidFill>
              </a:rPr>
              <a:t> in the USA.</a:t>
            </a:r>
            <a:endParaRPr lang="nl-NL" sz="1600" b="1" i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Financial returns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err="1" smtClean="0">
                <a:solidFill>
                  <a:srgbClr val="4F6228"/>
                </a:solidFill>
              </a:rPr>
              <a:t>Potential</a:t>
            </a:r>
            <a:r>
              <a:rPr lang="nl-NL" sz="1700" dirty="0" smtClean="0">
                <a:solidFill>
                  <a:srgbClr val="4F6228"/>
                </a:solidFill>
              </a:rPr>
              <a:t> </a:t>
            </a:r>
            <a:r>
              <a:rPr lang="nl-NL" sz="1700" dirty="0" err="1" smtClean="0">
                <a:solidFill>
                  <a:srgbClr val="4F6228"/>
                </a:solidFill>
              </a:rPr>
              <a:t>for</a:t>
            </a:r>
            <a:r>
              <a:rPr lang="nl-NL" sz="1700" dirty="0" smtClean="0">
                <a:solidFill>
                  <a:srgbClr val="4F6228"/>
                </a:solidFill>
              </a:rPr>
              <a:t> high </a:t>
            </a:r>
            <a:r>
              <a:rPr lang="nl-NL" sz="1700" dirty="0" err="1" smtClean="0">
                <a:solidFill>
                  <a:srgbClr val="4F6228"/>
                </a:solidFill>
              </a:rPr>
              <a:t>annual</a:t>
            </a:r>
            <a:r>
              <a:rPr lang="nl-NL" sz="1700" dirty="0" smtClean="0">
                <a:solidFill>
                  <a:srgbClr val="4F6228"/>
                </a:solidFill>
              </a:rPr>
              <a:t> returns</a:t>
            </a:r>
            <a:endParaRPr lang="nl-NL" sz="1700" dirty="0">
              <a:solidFill>
                <a:srgbClr val="4F6228"/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85800" y="5562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smtClean="0">
                <a:solidFill>
                  <a:schemeClr val="bg1">
                    <a:lumMod val="65000"/>
                  </a:schemeClr>
                </a:solidFill>
              </a:rPr>
              <a:t>10,000 ha </a:t>
            </a:r>
            <a:r>
              <a:rPr lang="nl-NL" sz="1600" i="1" dirty="0" err="1" smtClean="0">
                <a:solidFill>
                  <a:schemeClr val="bg1">
                    <a:lumMod val="65000"/>
                  </a:schemeClr>
                </a:solidFill>
              </a:rPr>
              <a:t>plantation</a:t>
            </a:r>
            <a:r>
              <a:rPr lang="nl-NL" sz="1600" i="1" dirty="0" smtClean="0">
                <a:solidFill>
                  <a:schemeClr val="bg1">
                    <a:lumMod val="65000"/>
                  </a:schemeClr>
                </a:solidFill>
              </a:rPr>
              <a:t> in the USA.</a:t>
            </a:r>
          </a:p>
          <a:p>
            <a:pPr algn="ctr"/>
            <a:endParaRPr lang="nl-NL" sz="16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1600" b="1" i="1" dirty="0" err="1" smtClean="0"/>
              <a:t>Annual</a:t>
            </a:r>
            <a:r>
              <a:rPr lang="nl-NL" sz="1600" b="1" i="1" dirty="0" smtClean="0"/>
              <a:t> ROI </a:t>
            </a:r>
            <a:r>
              <a:rPr lang="nl-NL" sz="1600" b="1" i="1" dirty="0" err="1" smtClean="0"/>
              <a:t>can</a:t>
            </a:r>
            <a:r>
              <a:rPr lang="nl-NL" sz="1600" b="1" i="1" dirty="0" smtClean="0"/>
              <a:t> </a:t>
            </a:r>
            <a:r>
              <a:rPr lang="nl-NL" sz="1600" b="1" i="1" dirty="0" err="1" smtClean="0"/>
              <a:t>be</a:t>
            </a:r>
            <a:r>
              <a:rPr lang="nl-NL" sz="1600" b="1" i="1" dirty="0" smtClean="0"/>
              <a:t> </a:t>
            </a:r>
            <a:r>
              <a:rPr lang="nl-NL" sz="1600" b="1" i="1" dirty="0" err="1" smtClean="0"/>
              <a:t>used</a:t>
            </a:r>
            <a:r>
              <a:rPr lang="nl-NL" sz="1600" b="1" i="1" dirty="0" smtClean="0"/>
              <a:t> </a:t>
            </a:r>
            <a:r>
              <a:rPr lang="nl-NL" sz="1600" b="1" i="1" dirty="0" err="1" smtClean="0"/>
              <a:t>for</a:t>
            </a:r>
            <a:r>
              <a:rPr lang="nl-NL" sz="1600" b="1" i="1" dirty="0" smtClean="0"/>
              <a:t> </a:t>
            </a:r>
            <a:r>
              <a:rPr lang="nl-NL" sz="1600" b="1" i="1" dirty="0" err="1" smtClean="0">
                <a:solidFill>
                  <a:srgbClr val="008000"/>
                </a:solidFill>
              </a:rPr>
              <a:t>further</a:t>
            </a:r>
            <a:r>
              <a:rPr lang="nl-NL" sz="1600" b="1" i="1" dirty="0" smtClean="0">
                <a:solidFill>
                  <a:srgbClr val="008000"/>
                </a:solidFill>
              </a:rPr>
              <a:t> </a:t>
            </a:r>
            <a:r>
              <a:rPr lang="nl-NL" sz="1600" b="1" i="1" dirty="0" err="1" smtClean="0">
                <a:solidFill>
                  <a:srgbClr val="008000"/>
                </a:solidFill>
              </a:rPr>
              <a:t>investment</a:t>
            </a:r>
            <a:r>
              <a:rPr lang="nl-NL" sz="1600" b="1" i="1" dirty="0" smtClean="0">
                <a:solidFill>
                  <a:srgbClr val="008000"/>
                </a:solidFill>
              </a:rPr>
              <a:t> in Sustainability</a:t>
            </a:r>
            <a:endParaRPr lang="nl-NL" sz="1600" b="1" i="1" dirty="0">
              <a:solidFill>
                <a:srgbClr val="008000"/>
              </a:solidFill>
            </a:endParaRPr>
          </a:p>
        </p:txBody>
      </p:sp>
      <p:graphicFrame>
        <p:nvGraphicFramePr>
          <p:cNvPr id="8" name="Grafiek 7"/>
          <p:cNvGraphicFramePr/>
          <p:nvPr/>
        </p:nvGraphicFramePr>
        <p:xfrm>
          <a:off x="1752600" y="2590800"/>
          <a:ext cx="553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Potential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growth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range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err="1" smtClean="0">
                <a:solidFill>
                  <a:srgbClr val="4F6228"/>
                </a:solidFill>
              </a:rPr>
              <a:t>Expected</a:t>
            </a:r>
            <a:r>
              <a:rPr lang="nl-NL" sz="1700" dirty="0" smtClean="0">
                <a:solidFill>
                  <a:srgbClr val="4F6228"/>
                </a:solidFill>
              </a:rPr>
              <a:t> </a:t>
            </a:r>
            <a:r>
              <a:rPr lang="nl-NL" sz="1700" dirty="0" err="1" smtClean="0">
                <a:solidFill>
                  <a:srgbClr val="4F6228"/>
                </a:solidFill>
              </a:rPr>
              <a:t>succesful</a:t>
            </a:r>
            <a:r>
              <a:rPr lang="nl-NL" sz="1700" dirty="0" smtClean="0">
                <a:solidFill>
                  <a:srgbClr val="4F6228"/>
                </a:solidFill>
              </a:rPr>
              <a:t> </a:t>
            </a:r>
            <a:r>
              <a:rPr lang="nl-NL" sz="1700" dirty="0" err="1" smtClean="0">
                <a:solidFill>
                  <a:srgbClr val="4F6228"/>
                </a:solidFill>
              </a:rPr>
              <a:t>plantation</a:t>
            </a:r>
            <a:endParaRPr lang="nl-NL" sz="1700" dirty="0">
              <a:solidFill>
                <a:srgbClr val="4F6228"/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85800" y="2924944"/>
            <a:ext cx="3886200" cy="312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Growth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area of the tree</a:t>
            </a: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The tree is native to India </a:t>
            </a:r>
            <a:r>
              <a:rPr lang="nl-NL" sz="1200" dirty="0" err="1" smtClean="0"/>
              <a:t>and</a:t>
            </a:r>
            <a:r>
              <a:rPr lang="nl-NL" sz="1200" dirty="0" smtClean="0"/>
              <a:t> Australia.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Between</a:t>
            </a:r>
            <a:r>
              <a:rPr lang="nl-NL" sz="1200" dirty="0" smtClean="0"/>
              <a:t> 30 </a:t>
            </a:r>
            <a:r>
              <a:rPr lang="nl-NL" sz="1200" dirty="0" err="1" smtClean="0"/>
              <a:t>degrees</a:t>
            </a:r>
            <a:r>
              <a:rPr lang="nl-NL" sz="1200" dirty="0" smtClean="0"/>
              <a:t> North and South of the Equator, in areas consistent </a:t>
            </a:r>
            <a:r>
              <a:rPr lang="nl-NL" sz="1200" dirty="0" err="1" smtClean="0"/>
              <a:t>with</a:t>
            </a:r>
            <a:r>
              <a:rPr lang="nl-NL" sz="1200" dirty="0" smtClean="0"/>
              <a:t> the </a:t>
            </a:r>
            <a:r>
              <a:rPr lang="nl-NL" sz="1200" dirty="0" err="1" smtClean="0"/>
              <a:t>Holdridge</a:t>
            </a:r>
            <a:r>
              <a:rPr lang="nl-NL" sz="1200" dirty="0" smtClean="0"/>
              <a:t> Zones </a:t>
            </a:r>
            <a:r>
              <a:rPr lang="nl-NL" sz="1200" dirty="0" err="1" smtClean="0"/>
              <a:t>previously</a:t>
            </a:r>
            <a:r>
              <a:rPr lang="nl-NL" sz="1200" dirty="0" smtClean="0"/>
              <a:t> </a:t>
            </a:r>
            <a:r>
              <a:rPr lang="nl-NL" sz="1200" dirty="0" err="1" smtClean="0"/>
              <a:t>identified</a:t>
            </a:r>
            <a:r>
              <a:rPr lang="nl-NL" sz="1200" dirty="0" smtClean="0"/>
              <a:t> “</a:t>
            </a:r>
            <a:r>
              <a:rPr lang="nl-NL" sz="1200" dirty="0" err="1" smtClean="0"/>
              <a:t>Mediterranean</a:t>
            </a:r>
            <a:r>
              <a:rPr lang="nl-NL" sz="1200" dirty="0" smtClean="0"/>
              <a:t> </a:t>
            </a:r>
            <a:r>
              <a:rPr lang="nl-NL" sz="1200" dirty="0" err="1" smtClean="0"/>
              <a:t>climates</a:t>
            </a:r>
            <a:r>
              <a:rPr lang="nl-NL" sz="1200" dirty="0" smtClean="0"/>
              <a:t>”.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With</a:t>
            </a:r>
            <a:r>
              <a:rPr lang="nl-NL" sz="1200" dirty="0" smtClean="0"/>
              <a:t> </a:t>
            </a:r>
            <a:r>
              <a:rPr lang="nl-NL" sz="1200" dirty="0" err="1" smtClean="0"/>
              <a:t>known</a:t>
            </a:r>
            <a:r>
              <a:rPr lang="nl-NL" sz="1200" dirty="0" smtClean="0"/>
              <a:t> </a:t>
            </a:r>
            <a:r>
              <a:rPr lang="nl-NL" sz="1200" dirty="0" err="1" smtClean="0"/>
              <a:t>citrus</a:t>
            </a:r>
            <a:r>
              <a:rPr lang="nl-NL" sz="1200" dirty="0" smtClean="0"/>
              <a:t> </a:t>
            </a:r>
            <a:r>
              <a:rPr lang="nl-NL" sz="1200" dirty="0" err="1" smtClean="0"/>
              <a:t>production</a:t>
            </a:r>
            <a:r>
              <a:rPr lang="nl-NL" sz="1200" dirty="0" smtClean="0"/>
              <a:t> North and South of 30 </a:t>
            </a:r>
            <a:r>
              <a:rPr lang="nl-NL" sz="1200" dirty="0" err="1" smtClean="0"/>
              <a:t>degrees</a:t>
            </a:r>
            <a:r>
              <a:rPr lang="nl-NL" sz="1200" dirty="0" smtClean="0"/>
              <a:t> (e.g. Arizona, California, Southern Spain, Italy, Greece and Turkey).</a:t>
            </a:r>
            <a:endParaRPr lang="nl-NL" sz="1200" dirty="0" smtClean="0">
              <a:solidFill>
                <a:srgbClr val="000000"/>
              </a:solidFill>
              <a:cs typeface="Calibri (Hoofdtekst)"/>
            </a:endParaRPr>
          </a:p>
        </p:txBody>
      </p:sp>
      <p:pic>
        <p:nvPicPr>
          <p:cNvPr id="11" name="Afbeelding 10" descr="jatropha_nurs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038600"/>
            <a:ext cx="3374135" cy="1876041"/>
          </a:xfrm>
          <a:prstGeom prst="rect">
            <a:avLst/>
          </a:prstGeom>
          <a:ln>
            <a:noFill/>
          </a:ln>
          <a:effectLst>
            <a:outerShdw blurRad="266700" dist="88900" dir="2700000">
              <a:srgbClr val="000000">
                <a:alpha val="43000"/>
              </a:srgbClr>
            </a:outerShdw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Biofuel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Tree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Characteristics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0" y="1488221"/>
            <a:ext cx="9144000" cy="576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>
          <a:xfrm>
            <a:off x="4139952" y="1723088"/>
            <a:ext cx="4680520" cy="4874263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nl-NL" sz="1900" dirty="0" err="1"/>
              <a:t>Cost</a:t>
            </a:r>
            <a:r>
              <a:rPr lang="nl-NL" sz="1900" dirty="0"/>
              <a:t> </a:t>
            </a:r>
            <a:r>
              <a:rPr lang="nl-NL" sz="1900" dirty="0" err="1"/>
              <a:t>effective</a:t>
            </a:r>
            <a:r>
              <a:rPr lang="nl-NL" sz="1900" dirty="0"/>
              <a:t> </a:t>
            </a:r>
            <a:r>
              <a:rPr lang="nl-NL" sz="1900" dirty="0" err="1"/>
              <a:t>broad</a:t>
            </a:r>
            <a:r>
              <a:rPr lang="nl-NL" sz="1900" dirty="0"/>
              <a:t> hectare </a:t>
            </a:r>
            <a:r>
              <a:rPr lang="nl-NL" sz="1900" dirty="0" err="1"/>
              <a:t>solution</a:t>
            </a:r>
            <a:endParaRPr lang="nl-NL" sz="1900" dirty="0"/>
          </a:p>
          <a:p>
            <a:pPr>
              <a:lnSpc>
                <a:spcPct val="170000"/>
              </a:lnSpc>
            </a:pPr>
            <a:r>
              <a:rPr lang="nl-NL" sz="1900" dirty="0" err="1"/>
              <a:t>Livestock</a:t>
            </a:r>
            <a:r>
              <a:rPr lang="nl-NL" sz="1900" dirty="0"/>
              <a:t> </a:t>
            </a:r>
            <a:r>
              <a:rPr lang="nl-NL" sz="1900" dirty="0" err="1"/>
              <a:t>with</a:t>
            </a:r>
            <a:r>
              <a:rPr lang="nl-NL" sz="1900" dirty="0"/>
              <a:t> </a:t>
            </a:r>
            <a:r>
              <a:rPr lang="nl-NL" sz="1900" dirty="0" err="1"/>
              <a:t>higher</a:t>
            </a:r>
            <a:r>
              <a:rPr lang="nl-NL" sz="1900" dirty="0"/>
              <a:t> </a:t>
            </a:r>
            <a:r>
              <a:rPr lang="nl-NL" sz="1900" dirty="0" err="1"/>
              <a:t>stocking</a:t>
            </a:r>
            <a:r>
              <a:rPr lang="nl-NL" sz="1900" dirty="0"/>
              <a:t> </a:t>
            </a:r>
            <a:r>
              <a:rPr lang="nl-NL" sz="1900" dirty="0" err="1"/>
              <a:t>rates</a:t>
            </a:r>
            <a:endParaRPr lang="nl-NL" sz="1900" dirty="0"/>
          </a:p>
          <a:p>
            <a:pPr>
              <a:lnSpc>
                <a:spcPct val="170000"/>
              </a:lnSpc>
            </a:pPr>
            <a:r>
              <a:rPr lang="nl-NL" sz="1900" dirty="0" err="1"/>
              <a:t>Better</a:t>
            </a:r>
            <a:r>
              <a:rPr lang="nl-NL" sz="1900" dirty="0"/>
              <a:t> </a:t>
            </a:r>
            <a:r>
              <a:rPr lang="nl-NL" sz="1900" dirty="0" err="1"/>
              <a:t>quality</a:t>
            </a:r>
            <a:r>
              <a:rPr lang="nl-NL" sz="1900" dirty="0"/>
              <a:t> </a:t>
            </a:r>
            <a:r>
              <a:rPr lang="nl-NL" sz="1900" dirty="0" err="1"/>
              <a:t>pastures</a:t>
            </a:r>
            <a:endParaRPr lang="nl-NL" sz="1900" dirty="0"/>
          </a:p>
          <a:p>
            <a:pPr>
              <a:lnSpc>
                <a:spcPct val="170000"/>
              </a:lnSpc>
            </a:pPr>
            <a:r>
              <a:rPr lang="nl-NL" sz="1900" dirty="0" err="1"/>
              <a:t>Suitable</a:t>
            </a:r>
            <a:r>
              <a:rPr lang="nl-NL" sz="1900" dirty="0"/>
              <a:t> </a:t>
            </a:r>
            <a:r>
              <a:rPr lang="nl-NL" sz="1900" dirty="0" err="1"/>
              <a:t>for</a:t>
            </a:r>
            <a:r>
              <a:rPr lang="nl-NL" sz="1900" dirty="0"/>
              <a:t> </a:t>
            </a:r>
            <a:r>
              <a:rPr lang="nl-NL" sz="1900" dirty="0" err="1"/>
              <a:t>inter-row</a:t>
            </a:r>
            <a:r>
              <a:rPr lang="nl-NL" sz="1900" dirty="0"/>
              <a:t> </a:t>
            </a:r>
            <a:r>
              <a:rPr lang="nl-NL" sz="1900" dirty="0" err="1"/>
              <a:t>cropping</a:t>
            </a:r>
            <a:endParaRPr lang="nl-NL" sz="1900" dirty="0"/>
          </a:p>
          <a:p>
            <a:pPr>
              <a:lnSpc>
                <a:spcPct val="170000"/>
              </a:lnSpc>
            </a:pPr>
            <a:r>
              <a:rPr lang="nl-NL" sz="1900" dirty="0"/>
              <a:t>High </a:t>
            </a:r>
            <a:r>
              <a:rPr lang="nl-NL" sz="1900" dirty="0" err="1"/>
              <a:t>annual</a:t>
            </a:r>
            <a:r>
              <a:rPr lang="nl-NL" sz="1900" dirty="0"/>
              <a:t> </a:t>
            </a:r>
            <a:r>
              <a:rPr lang="nl-NL" sz="1900" dirty="0" err="1"/>
              <a:t>seed</a:t>
            </a:r>
            <a:r>
              <a:rPr lang="nl-NL" sz="1900" dirty="0"/>
              <a:t> </a:t>
            </a:r>
            <a:r>
              <a:rPr lang="nl-NL" sz="1900" dirty="0" err="1"/>
              <a:t>yield</a:t>
            </a:r>
            <a:r>
              <a:rPr lang="nl-NL" sz="1900" dirty="0"/>
              <a:t> (10-20,000 </a:t>
            </a:r>
            <a:r>
              <a:rPr lang="nl-NL" sz="1900" dirty="0" err="1"/>
              <a:t>seed</a:t>
            </a:r>
            <a:r>
              <a:rPr lang="nl-NL" sz="1900" dirty="0"/>
              <a:t> per tree)</a:t>
            </a:r>
          </a:p>
          <a:p>
            <a:pPr>
              <a:lnSpc>
                <a:spcPct val="170000"/>
              </a:lnSpc>
            </a:pPr>
            <a:r>
              <a:rPr lang="nl-NL" sz="1900" dirty="0"/>
              <a:t>High (35-43%) </a:t>
            </a:r>
            <a:r>
              <a:rPr lang="nl-NL" sz="1900" dirty="0" err="1"/>
              <a:t>oil</a:t>
            </a:r>
            <a:r>
              <a:rPr lang="nl-NL" sz="1900" dirty="0"/>
              <a:t> content in </a:t>
            </a:r>
            <a:r>
              <a:rPr lang="nl-NL" sz="1900" dirty="0" err="1"/>
              <a:t>seed</a:t>
            </a:r>
            <a:endParaRPr lang="nl-NL" sz="1900" dirty="0"/>
          </a:p>
          <a:p>
            <a:pPr>
              <a:lnSpc>
                <a:spcPct val="170000"/>
              </a:lnSpc>
            </a:pPr>
            <a:r>
              <a:rPr lang="nl-NL" sz="1900" dirty="0" err="1"/>
              <a:t>Salinity</a:t>
            </a:r>
            <a:r>
              <a:rPr lang="nl-NL" sz="1900" dirty="0"/>
              <a:t> </a:t>
            </a:r>
            <a:r>
              <a:rPr lang="nl-NL" sz="1900" dirty="0" err="1"/>
              <a:t>tolerance</a:t>
            </a:r>
            <a:r>
              <a:rPr lang="nl-NL" sz="1900" dirty="0"/>
              <a:t> up to 2000ppm (</a:t>
            </a:r>
            <a:r>
              <a:rPr lang="nl-NL" sz="1900" dirty="0" err="1"/>
              <a:t>eq</a:t>
            </a:r>
            <a:r>
              <a:rPr lang="nl-NL" sz="1900" dirty="0"/>
              <a:t> to </a:t>
            </a:r>
            <a:r>
              <a:rPr lang="nl-NL" sz="1900" dirty="0" err="1"/>
              <a:t>saltbush</a:t>
            </a:r>
            <a:r>
              <a:rPr lang="nl-NL" sz="1900" dirty="0"/>
              <a:t>)</a:t>
            </a:r>
          </a:p>
          <a:p>
            <a:pPr>
              <a:lnSpc>
                <a:spcPct val="170000"/>
              </a:lnSpc>
            </a:pPr>
            <a:r>
              <a:rPr lang="nl-NL" sz="1900" dirty="0"/>
              <a:t>Elite </a:t>
            </a:r>
            <a:r>
              <a:rPr lang="nl-NL" sz="1900" dirty="0" err="1"/>
              <a:t>germplasm</a:t>
            </a:r>
            <a:r>
              <a:rPr lang="nl-NL" sz="1900" dirty="0"/>
              <a:t> has been </a:t>
            </a:r>
            <a:r>
              <a:rPr lang="nl-NL" sz="1900" dirty="0" err="1"/>
              <a:t>identified</a:t>
            </a:r>
            <a:endParaRPr lang="nl-NL" sz="1900" dirty="0"/>
          </a:p>
          <a:p>
            <a:pPr>
              <a:lnSpc>
                <a:spcPct val="170000"/>
              </a:lnSpc>
            </a:pPr>
            <a:r>
              <a:rPr lang="nl-NL" sz="1900" dirty="0" err="1"/>
              <a:t>clonally</a:t>
            </a:r>
            <a:r>
              <a:rPr lang="nl-NL" sz="1900" dirty="0"/>
              <a:t> </a:t>
            </a:r>
            <a:r>
              <a:rPr lang="nl-NL" sz="1900" dirty="0" err="1"/>
              <a:t>propagated</a:t>
            </a:r>
            <a:endParaRPr lang="nl-NL" sz="1900" dirty="0"/>
          </a:p>
          <a:p>
            <a:pPr>
              <a:lnSpc>
                <a:spcPct val="170000"/>
              </a:lnSpc>
            </a:pPr>
            <a:r>
              <a:rPr lang="nl-NL" sz="1900" dirty="0" err="1"/>
              <a:t>Deep</a:t>
            </a:r>
            <a:r>
              <a:rPr lang="nl-NL" sz="1900" dirty="0"/>
              <a:t> tap root </a:t>
            </a:r>
            <a:r>
              <a:rPr lang="nl-NL" sz="1900" dirty="0" err="1"/>
              <a:t>sources</a:t>
            </a:r>
            <a:r>
              <a:rPr lang="nl-NL" sz="1900" dirty="0"/>
              <a:t> water and </a:t>
            </a:r>
            <a:r>
              <a:rPr lang="nl-NL" sz="1900" dirty="0" err="1"/>
              <a:t>nutrients</a:t>
            </a:r>
            <a:r>
              <a:rPr lang="nl-NL" sz="1900" dirty="0"/>
              <a:t> </a:t>
            </a:r>
            <a:r>
              <a:rPr lang="nl-NL" sz="1900" dirty="0" err="1"/>
              <a:t>well</a:t>
            </a:r>
            <a:r>
              <a:rPr lang="nl-NL" sz="1900" dirty="0"/>
              <a:t> down in </a:t>
            </a:r>
            <a:r>
              <a:rPr lang="nl-NL" sz="1900" dirty="0" err="1"/>
              <a:t>subsoil</a:t>
            </a:r>
            <a:endParaRPr lang="nl-NL" sz="1900" dirty="0"/>
          </a:p>
          <a:p>
            <a:pPr>
              <a:lnSpc>
                <a:spcPct val="170000"/>
              </a:lnSpc>
            </a:pPr>
            <a:r>
              <a:rPr lang="nl-NL" sz="1900" dirty="0" err="1"/>
              <a:t>Produces</a:t>
            </a:r>
            <a:r>
              <a:rPr lang="nl-NL" sz="1900" dirty="0"/>
              <a:t> </a:t>
            </a:r>
            <a:r>
              <a:rPr lang="nl-NL" sz="1900" dirty="0" err="1"/>
              <a:t>its</a:t>
            </a:r>
            <a:r>
              <a:rPr lang="nl-NL" sz="1900" dirty="0"/>
              <a:t> </a:t>
            </a:r>
            <a:r>
              <a:rPr lang="nl-NL" sz="1900" dirty="0" err="1"/>
              <a:t>own</a:t>
            </a:r>
            <a:r>
              <a:rPr lang="nl-NL" sz="1900" dirty="0"/>
              <a:t> </a:t>
            </a:r>
            <a:r>
              <a:rPr lang="nl-NL" sz="1900" dirty="0" err="1"/>
              <a:t>nitrogen</a:t>
            </a:r>
            <a:r>
              <a:rPr lang="nl-NL" sz="1900" dirty="0"/>
              <a:t> </a:t>
            </a:r>
            <a:r>
              <a:rPr lang="nl-NL" sz="1900" dirty="0" err="1"/>
              <a:t>thereby</a:t>
            </a:r>
            <a:r>
              <a:rPr lang="nl-NL" sz="1900" dirty="0"/>
              <a:t> </a:t>
            </a:r>
            <a:r>
              <a:rPr lang="nl-NL" sz="1900" dirty="0" err="1"/>
              <a:t>displacing</a:t>
            </a:r>
            <a:r>
              <a:rPr lang="nl-NL" sz="1900" dirty="0"/>
              <a:t> </a:t>
            </a:r>
            <a:r>
              <a:rPr lang="nl-NL" sz="1900" dirty="0" err="1"/>
              <a:t>approximately</a:t>
            </a:r>
            <a:r>
              <a:rPr lang="nl-NL" sz="1900" dirty="0"/>
              <a:t> $200 per hectare/pa of </a:t>
            </a:r>
            <a:r>
              <a:rPr lang="nl-NL" sz="1900" dirty="0" err="1"/>
              <a:t>nitrates</a:t>
            </a:r>
            <a:r>
              <a:rPr lang="nl-NL" sz="1900" dirty="0"/>
              <a:t> </a:t>
            </a:r>
            <a:r>
              <a:rPr lang="nl-NL" sz="1900" dirty="0" err="1"/>
              <a:t>applied</a:t>
            </a:r>
            <a:r>
              <a:rPr lang="nl-NL" sz="1900" dirty="0"/>
              <a:t> as </a:t>
            </a:r>
            <a:r>
              <a:rPr lang="nl-NL" sz="1900" dirty="0" err="1"/>
              <a:t>compound</a:t>
            </a:r>
            <a:r>
              <a:rPr lang="nl-NL" sz="1900" dirty="0"/>
              <a:t> </a:t>
            </a:r>
            <a:r>
              <a:rPr lang="nl-NL" sz="1800" dirty="0" err="1"/>
              <a:t>fertilizer</a:t>
            </a:r>
            <a:endParaRPr lang="nl-NL" sz="1800" dirty="0"/>
          </a:p>
          <a:p>
            <a:pPr>
              <a:lnSpc>
                <a:spcPct val="170000"/>
              </a:lnSpc>
            </a:pPr>
            <a:r>
              <a:rPr lang="nl-NL" sz="1800" dirty="0" err="1"/>
              <a:t>Fungicidal</a:t>
            </a:r>
            <a:r>
              <a:rPr lang="nl-NL" sz="1800" dirty="0"/>
              <a:t> &amp; </a:t>
            </a:r>
            <a:r>
              <a:rPr lang="nl-NL" sz="1800" dirty="0" err="1"/>
              <a:t>insecticidal</a:t>
            </a:r>
            <a:r>
              <a:rPr lang="nl-NL" sz="1800" dirty="0"/>
              <a:t> </a:t>
            </a:r>
            <a:r>
              <a:rPr lang="nl-NL" sz="1800" dirty="0" err="1"/>
              <a:t>action</a:t>
            </a:r>
            <a:r>
              <a:rPr lang="nl-NL" sz="1800" dirty="0"/>
              <a:t> </a:t>
            </a:r>
            <a:r>
              <a:rPr lang="nl-NL" sz="1800" dirty="0" err="1"/>
              <a:t>decreases</a:t>
            </a:r>
            <a:r>
              <a:rPr lang="nl-NL" sz="1800" dirty="0"/>
              <a:t> pest </a:t>
            </a:r>
            <a:r>
              <a:rPr lang="nl-NL" sz="1800" dirty="0" err="1"/>
              <a:t>attack</a:t>
            </a:r>
            <a:r>
              <a:rPr lang="nl-NL" sz="1800" dirty="0"/>
              <a:t>, </a:t>
            </a:r>
            <a:r>
              <a:rPr lang="nl-NL" sz="1800" dirty="0" err="1"/>
              <a:t>natural</a:t>
            </a:r>
            <a:r>
              <a:rPr lang="nl-NL" sz="1800" dirty="0"/>
              <a:t> pesticide&gt;DDT</a:t>
            </a:r>
          </a:p>
          <a:p>
            <a:pPr>
              <a:lnSpc>
                <a:spcPct val="170000"/>
              </a:lnSpc>
            </a:pPr>
            <a:endParaRPr lang="nl-NL" sz="18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755576" y="1700808"/>
            <a:ext cx="3168352" cy="4680520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1200" dirty="0" smtClean="0"/>
              <a:t>Proven track record in India, Australia, US</a:t>
            </a:r>
          </a:p>
          <a:p>
            <a:pPr>
              <a:lnSpc>
                <a:spcPct val="150000"/>
              </a:lnSpc>
            </a:pPr>
            <a:r>
              <a:rPr lang="nl-NL" sz="1200" dirty="0" smtClean="0"/>
              <a:t>First </a:t>
            </a:r>
            <a:r>
              <a:rPr lang="nl-NL" sz="1200" dirty="0" err="1" smtClean="0"/>
              <a:t>yield</a:t>
            </a:r>
            <a:r>
              <a:rPr lang="nl-NL" sz="1200" dirty="0" smtClean="0"/>
              <a:t> </a:t>
            </a:r>
            <a:r>
              <a:rPr lang="nl-NL" sz="1200" dirty="0" err="1" smtClean="0"/>
              <a:t>after</a:t>
            </a:r>
            <a:r>
              <a:rPr lang="nl-NL" sz="1200" dirty="0" smtClean="0"/>
              <a:t> 3 </a:t>
            </a:r>
            <a:r>
              <a:rPr lang="nl-NL" sz="1200" dirty="0" err="1" smtClean="0"/>
              <a:t>years</a:t>
            </a:r>
            <a:endParaRPr lang="nl-NL" sz="1200" dirty="0" smtClean="0"/>
          </a:p>
          <a:p>
            <a:pPr>
              <a:lnSpc>
                <a:spcPct val="150000"/>
              </a:lnSpc>
            </a:pPr>
            <a:r>
              <a:rPr lang="nl-NL" sz="1200" dirty="0" smtClean="0"/>
              <a:t>Up to 100 </a:t>
            </a:r>
            <a:r>
              <a:rPr lang="nl-NL" sz="1200" dirty="0" err="1" smtClean="0"/>
              <a:t>years</a:t>
            </a:r>
            <a:r>
              <a:rPr lang="nl-NL" sz="1200" dirty="0" smtClean="0"/>
              <a:t> of life time</a:t>
            </a:r>
          </a:p>
          <a:p>
            <a:pPr>
              <a:lnSpc>
                <a:spcPct val="150000"/>
              </a:lnSpc>
            </a:pPr>
            <a:r>
              <a:rPr lang="nl-NL" sz="1200" dirty="0" err="1" smtClean="0"/>
              <a:t>Extensive</a:t>
            </a:r>
            <a:r>
              <a:rPr lang="nl-NL" sz="1200" dirty="0" smtClean="0"/>
              <a:t> </a:t>
            </a:r>
            <a:r>
              <a:rPr lang="nl-NL" sz="1200" dirty="0" err="1" smtClean="0"/>
              <a:t>on-going</a:t>
            </a:r>
            <a:r>
              <a:rPr lang="nl-NL" sz="1200" dirty="0" smtClean="0"/>
              <a:t> R&amp;D</a:t>
            </a:r>
          </a:p>
          <a:p>
            <a:pPr>
              <a:lnSpc>
                <a:spcPct val="150000"/>
              </a:lnSpc>
            </a:pPr>
            <a:r>
              <a:rPr lang="nl-NL" sz="1200" dirty="0" err="1" smtClean="0"/>
              <a:t>Not</a:t>
            </a:r>
            <a:r>
              <a:rPr lang="nl-NL" sz="1200" dirty="0" smtClean="0"/>
              <a:t> </a:t>
            </a:r>
            <a:r>
              <a:rPr lang="nl-NL" sz="1200" dirty="0" err="1" smtClean="0"/>
              <a:t>an</a:t>
            </a:r>
            <a:r>
              <a:rPr lang="nl-NL" sz="1200" dirty="0" smtClean="0"/>
              <a:t> </a:t>
            </a:r>
            <a:r>
              <a:rPr lang="nl-NL" sz="1200" dirty="0" err="1" smtClean="0"/>
              <a:t>invasive</a:t>
            </a:r>
            <a:r>
              <a:rPr lang="nl-NL" sz="1200" dirty="0" smtClean="0"/>
              <a:t> weed </a:t>
            </a:r>
            <a:r>
              <a:rPr lang="nl-NL" sz="1200" dirty="0" err="1" smtClean="0"/>
              <a:t>threat</a:t>
            </a:r>
            <a:endParaRPr lang="nl-NL" sz="1200" dirty="0" smtClean="0"/>
          </a:p>
          <a:p>
            <a:pPr>
              <a:lnSpc>
                <a:spcPct val="150000"/>
              </a:lnSpc>
            </a:pPr>
            <a:r>
              <a:rPr lang="nl-NL" sz="1200" dirty="0" err="1" smtClean="0"/>
              <a:t>Highest</a:t>
            </a:r>
            <a:r>
              <a:rPr lang="nl-NL" sz="1200" dirty="0" smtClean="0"/>
              <a:t> return </a:t>
            </a:r>
            <a:r>
              <a:rPr lang="nl-NL" sz="1200" dirty="0" err="1" smtClean="0"/>
              <a:t>on</a:t>
            </a:r>
            <a:r>
              <a:rPr lang="nl-NL" sz="1200" dirty="0" smtClean="0"/>
              <a:t> </a:t>
            </a:r>
            <a:r>
              <a:rPr lang="nl-NL" sz="1200" dirty="0" err="1" smtClean="0"/>
              <a:t>marginal</a:t>
            </a:r>
            <a:r>
              <a:rPr lang="nl-NL" sz="1200" dirty="0" smtClean="0"/>
              <a:t> </a:t>
            </a:r>
            <a:r>
              <a:rPr lang="nl-NL" sz="1200" dirty="0" err="1" smtClean="0"/>
              <a:t>soils</a:t>
            </a:r>
            <a:r>
              <a:rPr lang="nl-NL" sz="1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l-NL" sz="1200" dirty="0" err="1" smtClean="0"/>
              <a:t>Drought</a:t>
            </a:r>
            <a:r>
              <a:rPr lang="nl-NL" sz="1200" dirty="0" smtClean="0"/>
              <a:t> tolerant</a:t>
            </a:r>
          </a:p>
          <a:p>
            <a:pPr>
              <a:lnSpc>
                <a:spcPct val="150000"/>
              </a:lnSpc>
            </a:pPr>
            <a:r>
              <a:rPr lang="nl-NL" sz="1200" dirty="0" err="1" smtClean="0"/>
              <a:t>Highly</a:t>
            </a:r>
            <a:r>
              <a:rPr lang="nl-NL" sz="1200" dirty="0" smtClean="0"/>
              <a:t> </a:t>
            </a:r>
            <a:r>
              <a:rPr lang="nl-NL" sz="1200" dirty="0" err="1" smtClean="0"/>
              <a:t>salt</a:t>
            </a:r>
            <a:r>
              <a:rPr lang="nl-NL" sz="1200" dirty="0" smtClean="0"/>
              <a:t> tolerant</a:t>
            </a:r>
          </a:p>
          <a:p>
            <a:pPr>
              <a:lnSpc>
                <a:spcPct val="150000"/>
              </a:lnSpc>
            </a:pPr>
            <a:r>
              <a:rPr lang="nl-NL" sz="1200" dirty="0" err="1" smtClean="0"/>
              <a:t>Sellable</a:t>
            </a:r>
            <a:r>
              <a:rPr lang="nl-NL" sz="1200" dirty="0" smtClean="0"/>
              <a:t> </a:t>
            </a:r>
            <a:r>
              <a:rPr lang="nl-NL" sz="1200" dirty="0" err="1" smtClean="0"/>
              <a:t>by-products</a:t>
            </a:r>
            <a:r>
              <a:rPr lang="nl-NL" sz="1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l-NL" sz="1200" dirty="0" smtClean="0"/>
              <a:t>Net </a:t>
            </a:r>
            <a:r>
              <a:rPr lang="nl-NL" sz="1200" dirty="0" err="1" smtClean="0"/>
              <a:t>sequestring</a:t>
            </a:r>
            <a:r>
              <a:rPr lang="nl-NL" sz="1200" dirty="0" smtClean="0"/>
              <a:t> of Carbon</a:t>
            </a:r>
          </a:p>
          <a:p>
            <a:pPr>
              <a:lnSpc>
                <a:spcPct val="150000"/>
              </a:lnSpc>
            </a:pPr>
            <a:r>
              <a:rPr lang="nl-NL" sz="1200" dirty="0" err="1" smtClean="0"/>
              <a:t>Mechanical</a:t>
            </a:r>
            <a:r>
              <a:rPr lang="nl-NL" sz="1200" dirty="0" smtClean="0"/>
              <a:t> </a:t>
            </a:r>
            <a:r>
              <a:rPr lang="nl-NL" sz="1200" dirty="0" err="1" smtClean="0"/>
              <a:t>harvesting</a:t>
            </a:r>
            <a:r>
              <a:rPr lang="nl-NL" sz="1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l-NL" sz="1200" dirty="0" smtClean="0"/>
              <a:t>Direct </a:t>
            </a:r>
            <a:r>
              <a:rPr lang="nl-NL" sz="1200" dirty="0" err="1" smtClean="0"/>
              <a:t>use</a:t>
            </a:r>
            <a:r>
              <a:rPr lang="nl-NL" sz="1200" dirty="0" smtClean="0"/>
              <a:t> of </a:t>
            </a:r>
            <a:r>
              <a:rPr lang="nl-NL" sz="1200" dirty="0" err="1" smtClean="0"/>
              <a:t>oil</a:t>
            </a:r>
            <a:endParaRPr lang="nl-NL" sz="1200" dirty="0" smtClean="0"/>
          </a:p>
          <a:p>
            <a:pPr>
              <a:lnSpc>
                <a:spcPct val="150000"/>
              </a:lnSpc>
            </a:pPr>
            <a:r>
              <a:rPr lang="nl-NL" sz="1200" dirty="0" err="1" smtClean="0"/>
              <a:t>Cost</a:t>
            </a:r>
            <a:r>
              <a:rPr lang="nl-NL" sz="1200" dirty="0" smtClean="0"/>
              <a:t> </a:t>
            </a:r>
            <a:r>
              <a:rPr lang="nl-NL" sz="1200" dirty="0" err="1" smtClean="0"/>
              <a:t>effective</a:t>
            </a:r>
            <a:r>
              <a:rPr lang="nl-NL" sz="1200" dirty="0" smtClean="0"/>
              <a:t> </a:t>
            </a:r>
            <a:r>
              <a:rPr lang="nl-NL" sz="1200" dirty="0" err="1" smtClean="0"/>
              <a:t>refining</a:t>
            </a:r>
            <a:endParaRPr lang="nl-NL" sz="1200" dirty="0" smtClean="0"/>
          </a:p>
          <a:p>
            <a:pPr>
              <a:lnSpc>
                <a:spcPct val="150000"/>
              </a:lnSpc>
            </a:pPr>
            <a:r>
              <a:rPr lang="nl-NL" sz="1200" dirty="0" smtClean="0"/>
              <a:t>High </a:t>
            </a:r>
            <a:r>
              <a:rPr lang="nl-NL" sz="1200" dirty="0" err="1" smtClean="0"/>
              <a:t>quality</a:t>
            </a:r>
            <a:r>
              <a:rPr lang="nl-NL" sz="1200" dirty="0" smtClean="0"/>
              <a:t> Biodiesel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" y="0"/>
            <a:ext cx="9144000" cy="14847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WSF services</a:t>
            </a:r>
            <a:endParaRPr lang="nl-NL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8221"/>
            <a:ext cx="9144000" cy="5760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1700" dirty="0" smtClean="0"/>
              <a:t> </a:t>
            </a:r>
            <a:r>
              <a:rPr lang="nl-NL" sz="1700" dirty="0" err="1" smtClean="0">
                <a:solidFill>
                  <a:srgbClr val="4F6228"/>
                </a:solidFill>
              </a:rPr>
              <a:t>how</a:t>
            </a:r>
            <a:r>
              <a:rPr lang="nl-NL" sz="1700" dirty="0" smtClean="0">
                <a:solidFill>
                  <a:srgbClr val="4F6228"/>
                </a:solidFill>
              </a:rPr>
              <a:t> </a:t>
            </a:r>
            <a:r>
              <a:rPr lang="nl-NL" sz="1700" dirty="0" err="1" smtClean="0">
                <a:solidFill>
                  <a:srgbClr val="4F6228"/>
                </a:solidFill>
              </a:rPr>
              <a:t>can</a:t>
            </a:r>
            <a:r>
              <a:rPr lang="nl-NL" sz="1700" dirty="0" smtClean="0">
                <a:solidFill>
                  <a:srgbClr val="4F6228"/>
                </a:solidFill>
              </a:rPr>
              <a:t> WSF support </a:t>
            </a:r>
            <a:r>
              <a:rPr lang="nl-NL" sz="1700" dirty="0" err="1" smtClean="0">
                <a:solidFill>
                  <a:srgbClr val="4F6228"/>
                </a:solidFill>
              </a:rPr>
              <a:t>you</a:t>
            </a:r>
            <a:endParaRPr lang="nl-NL" sz="1700" dirty="0">
              <a:solidFill>
                <a:srgbClr val="4F6228"/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685799" y="2972069"/>
            <a:ext cx="6408711" cy="312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The World Sustainability Fund offers services </a:t>
            </a:r>
          </a:p>
          <a:p>
            <a:pPr>
              <a:lnSpc>
                <a:spcPct val="150000"/>
              </a:lnSpc>
            </a:pP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1200" b="1" dirty="0" err="1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atalyze</a:t>
            </a:r>
            <a:r>
              <a:rPr lang="nl-NL" sz="1200" b="1" dirty="0" smtClean="0">
                <a:solidFill>
                  <a:schemeClr val="accent3">
                    <a:lumMod val="75000"/>
                  </a:schemeClr>
                </a:solidFill>
              </a:rPr>
              <a:t> Global Sustainability </a:t>
            </a:r>
            <a:r>
              <a:rPr lang="nl-NL" sz="1200" b="1" dirty="0" err="1" smtClean="0">
                <a:solidFill>
                  <a:schemeClr val="accent3">
                    <a:lumMod val="75000"/>
                  </a:schemeClr>
                </a:solidFill>
              </a:rPr>
              <a:t>initiatives</a:t>
            </a: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Finding</a:t>
            </a:r>
            <a:r>
              <a:rPr lang="nl-NL" sz="1200" dirty="0" smtClean="0"/>
              <a:t> </a:t>
            </a:r>
            <a:r>
              <a:rPr lang="nl-NL" sz="1200" dirty="0" err="1" smtClean="0"/>
              <a:t>finances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sustainability</a:t>
            </a:r>
            <a:r>
              <a:rPr lang="nl-NL" sz="1200" dirty="0" smtClean="0"/>
              <a:t> </a:t>
            </a:r>
            <a:r>
              <a:rPr lang="nl-NL" sz="1200" dirty="0" err="1" smtClean="0"/>
              <a:t>initiatives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Consultancy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loans</a:t>
            </a:r>
            <a:r>
              <a:rPr lang="nl-NL" sz="1200" dirty="0" smtClean="0"/>
              <a:t> and </a:t>
            </a:r>
            <a:r>
              <a:rPr lang="nl-NL" sz="1200" dirty="0" err="1" smtClean="0"/>
              <a:t>knowledge</a:t>
            </a:r>
            <a:r>
              <a:rPr lang="nl-NL" sz="1200" dirty="0" smtClean="0"/>
              <a:t>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Access to </a:t>
            </a:r>
            <a:r>
              <a:rPr lang="nl-NL" sz="1200" dirty="0" err="1" smtClean="0"/>
              <a:t>many</a:t>
            </a:r>
            <a:r>
              <a:rPr lang="nl-NL" sz="1200" dirty="0" smtClean="0"/>
              <a:t> State of the Art</a:t>
            </a:r>
            <a:r>
              <a:rPr lang="nl-NL" sz="1200" baseline="30000" dirty="0" smtClean="0"/>
              <a:t>+</a:t>
            </a:r>
            <a:r>
              <a:rPr lang="nl-NL" sz="1200" dirty="0" smtClean="0"/>
              <a:t> green </a:t>
            </a:r>
            <a:r>
              <a:rPr lang="nl-NL" sz="1200" dirty="0" err="1" smtClean="0"/>
              <a:t>technologies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err="1" smtClean="0"/>
              <a:t>Advising</a:t>
            </a:r>
            <a:r>
              <a:rPr lang="nl-NL" sz="1200" dirty="0" smtClean="0"/>
              <a:t> in </a:t>
            </a:r>
            <a:r>
              <a:rPr lang="nl-NL" sz="1200" dirty="0" err="1" smtClean="0"/>
              <a:t>constructions</a:t>
            </a:r>
            <a:r>
              <a:rPr lang="nl-NL" sz="1200" dirty="0" smtClean="0"/>
              <a:t> and consortium partners </a:t>
            </a:r>
            <a:br>
              <a:rPr lang="nl-NL" sz="1200" dirty="0" smtClean="0"/>
            </a:b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sustainability</a:t>
            </a:r>
            <a:r>
              <a:rPr lang="nl-NL" sz="1200" dirty="0" smtClean="0"/>
              <a:t> </a:t>
            </a:r>
            <a:r>
              <a:rPr lang="nl-NL" sz="1200" dirty="0" err="1" smtClean="0"/>
              <a:t>initiatives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/>
              <a:t>Project </a:t>
            </a:r>
            <a:r>
              <a:rPr lang="nl-NL" sz="1200" dirty="0" err="1" smtClean="0"/>
              <a:t>execution</a:t>
            </a:r>
            <a:r>
              <a:rPr lang="nl-NL" sz="1200" dirty="0" smtClean="0"/>
              <a:t> and jobs as </a:t>
            </a:r>
            <a:r>
              <a:rPr lang="nl-NL" sz="1200" dirty="0" err="1" smtClean="0"/>
              <a:t>much</a:t>
            </a:r>
            <a:r>
              <a:rPr lang="nl-NL" sz="1200" dirty="0" smtClean="0"/>
              <a:t> as </a:t>
            </a:r>
            <a:r>
              <a:rPr lang="nl-NL" sz="1200" dirty="0" err="1" smtClean="0"/>
              <a:t>possible</a:t>
            </a:r>
            <a:r>
              <a:rPr lang="nl-NL" sz="1200" dirty="0" smtClean="0"/>
              <a:t> </a:t>
            </a:r>
            <a:r>
              <a:rPr lang="nl-NL" sz="1200" dirty="0" err="1" smtClean="0"/>
              <a:t>by</a:t>
            </a:r>
            <a:r>
              <a:rPr lang="nl-NL" sz="1200" dirty="0" smtClean="0"/>
              <a:t> </a:t>
            </a:r>
            <a:r>
              <a:rPr lang="nl-NL" sz="1200" dirty="0" err="1" smtClean="0"/>
              <a:t>locals</a:t>
            </a:r>
            <a:endParaRPr lang="nl-NL" sz="12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200" dirty="0" smtClean="0">
                <a:solidFill>
                  <a:srgbClr val="000000"/>
                </a:solidFill>
              </a:rPr>
              <a:t>Global </a:t>
            </a:r>
            <a:r>
              <a:rPr lang="nl-NL" sz="1200" dirty="0" err="1" smtClean="0">
                <a:solidFill>
                  <a:srgbClr val="000000"/>
                </a:solidFill>
              </a:rPr>
              <a:t>roll-out</a:t>
            </a:r>
            <a:r>
              <a:rPr lang="nl-NL" sz="1200" dirty="0" smtClean="0">
                <a:solidFill>
                  <a:srgbClr val="000000"/>
                </a:solidFill>
              </a:rPr>
              <a:t> of </a:t>
            </a:r>
            <a:r>
              <a:rPr lang="nl-NL" sz="1200" dirty="0" err="1" smtClean="0">
                <a:solidFill>
                  <a:srgbClr val="000000"/>
                </a:solidFill>
              </a:rPr>
              <a:t>successful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sustainability</a:t>
            </a:r>
            <a:r>
              <a:rPr lang="nl-NL" sz="1200" dirty="0" smtClean="0">
                <a:solidFill>
                  <a:srgbClr val="000000"/>
                </a:solidFill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</a:rPr>
              <a:t>initiatives</a:t>
            </a:r>
            <a:endParaRPr lang="nl-NL" sz="1200" dirty="0" smtClean="0">
              <a:solidFill>
                <a:srgbClr val="000000"/>
              </a:solidFill>
            </a:endParaRPr>
          </a:p>
        </p:txBody>
      </p:sp>
      <p:pic>
        <p:nvPicPr>
          <p:cNvPr id="9" name="Afbeelding 8" descr="Lush plateau china John L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134110"/>
            <a:ext cx="3360026" cy="1885429"/>
          </a:xfrm>
          <a:prstGeom prst="rect">
            <a:avLst/>
          </a:prstGeom>
          <a:ln>
            <a:noFill/>
          </a:ln>
          <a:effectLst>
            <a:outerShdw blurRad="266700" dist="88900" dir="2700000">
              <a:srgbClr val="000000">
                <a:alpha val="43000"/>
              </a:srgbClr>
            </a:outerShdw>
            <a:softEdge rad="112500"/>
          </a:effectLst>
        </p:spPr>
      </p:pic>
      <p:sp>
        <p:nvSpPr>
          <p:cNvPr id="12" name="Trapezium 11"/>
          <p:cNvSpPr/>
          <p:nvPr/>
        </p:nvSpPr>
        <p:spPr>
          <a:xfrm>
            <a:off x="4960226" y="6147082"/>
            <a:ext cx="3352800" cy="355036"/>
          </a:xfrm>
          <a:prstGeom prst="trapezoid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1000"/>
                </a:schemeClr>
              </a:gs>
              <a:gs pos="80000">
                <a:schemeClr val="accent1">
                  <a:shade val="93000"/>
                  <a:satMod val="130000"/>
                  <a:alpha val="21000"/>
                </a:schemeClr>
              </a:gs>
              <a:gs pos="100000">
                <a:schemeClr val="accent1">
                  <a:shade val="94000"/>
                  <a:satMod val="135000"/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200" dirty="0" smtClean="0"/>
              <a:t>The Löss plateau, China, </a:t>
            </a:r>
            <a:r>
              <a:rPr lang="nl-NL" sz="1200" dirty="0" err="1" smtClean="0"/>
              <a:t>before</a:t>
            </a:r>
            <a:r>
              <a:rPr lang="nl-NL" sz="1200" dirty="0" smtClean="0"/>
              <a:t> </a:t>
            </a:r>
            <a:r>
              <a:rPr lang="nl-NL" sz="1200" dirty="0" err="1" smtClean="0"/>
              <a:t>reforestation</a:t>
            </a:r>
            <a:endParaRPr lang="nl-NL" sz="1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771</Words>
  <Application>Microsoft Office PowerPoint</Application>
  <PresentationFormat>Diavoorstelling (4:3)</PresentationFormat>
  <Paragraphs>195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Dia 1</vt:lpstr>
      <vt:lpstr> A rare investment opportunity</vt:lpstr>
      <vt:lpstr> Product Features</vt:lpstr>
      <vt:lpstr> 50% of the land is Free for Use</vt:lpstr>
      <vt:lpstr> Revenues per acre</vt:lpstr>
      <vt:lpstr> Financial returns</vt:lpstr>
      <vt:lpstr> Potential growth range</vt:lpstr>
      <vt:lpstr> Biofuel Tree Characteristics</vt:lpstr>
      <vt:lpstr> WSF services</vt:lpstr>
      <vt:lpstr> WSF offers</vt:lpstr>
      <vt:lpstr> Opportunities for Rwandan Reforestation</vt:lpstr>
      <vt:lpstr> Rwanda Implementation Proposal</vt:lpstr>
      <vt:lpstr> WSF is at your Service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 Key into the money</dc:title>
  <dc:creator>Petra</dc:creator>
  <cp:lastModifiedBy>Emile van Essen</cp:lastModifiedBy>
  <cp:revision>81</cp:revision>
  <cp:lastPrinted>2013-05-24T09:51:15Z</cp:lastPrinted>
  <dcterms:created xsi:type="dcterms:W3CDTF">2013-06-20T16:54:21Z</dcterms:created>
  <dcterms:modified xsi:type="dcterms:W3CDTF">2013-07-12T14:04:41Z</dcterms:modified>
</cp:coreProperties>
</file>